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9" r:id="rId2"/>
    <p:sldId id="402" r:id="rId3"/>
    <p:sldId id="256" r:id="rId4"/>
    <p:sldId id="347" r:id="rId5"/>
    <p:sldId id="307" r:id="rId6"/>
    <p:sldId id="308" r:id="rId7"/>
    <p:sldId id="264" r:id="rId8"/>
    <p:sldId id="403" r:id="rId9"/>
    <p:sldId id="404" r:id="rId10"/>
    <p:sldId id="343" r:id="rId11"/>
    <p:sldId id="262" r:id="rId12"/>
    <p:sldId id="389" r:id="rId13"/>
    <p:sldId id="267" r:id="rId14"/>
    <p:sldId id="375" r:id="rId15"/>
    <p:sldId id="265" r:id="rId16"/>
    <p:sldId id="266" r:id="rId17"/>
    <p:sldId id="345" r:id="rId18"/>
    <p:sldId id="257" r:id="rId19"/>
    <p:sldId id="405" r:id="rId20"/>
    <p:sldId id="344" r:id="rId21"/>
    <p:sldId id="406" r:id="rId22"/>
    <p:sldId id="397" r:id="rId23"/>
    <p:sldId id="391" r:id="rId24"/>
    <p:sldId id="392" r:id="rId25"/>
    <p:sldId id="348" r:id="rId26"/>
    <p:sldId id="269" r:id="rId27"/>
    <p:sldId id="352" r:id="rId28"/>
    <p:sldId id="407" r:id="rId29"/>
    <p:sldId id="270" r:id="rId30"/>
    <p:sldId id="271" r:id="rId31"/>
    <p:sldId id="274" r:id="rId32"/>
    <p:sldId id="413" r:id="rId33"/>
    <p:sldId id="415" r:id="rId34"/>
    <p:sldId id="414" r:id="rId35"/>
    <p:sldId id="354" r:id="rId36"/>
    <p:sldId id="272" r:id="rId37"/>
    <p:sldId id="398" r:id="rId38"/>
    <p:sldId id="399" r:id="rId39"/>
    <p:sldId id="400" r:id="rId40"/>
    <p:sldId id="350" r:id="rId41"/>
    <p:sldId id="351" r:id="rId42"/>
    <p:sldId id="353" r:id="rId43"/>
    <p:sldId id="359" r:id="rId44"/>
    <p:sldId id="356" r:id="rId45"/>
    <p:sldId id="357" r:id="rId46"/>
    <p:sldId id="355" r:id="rId47"/>
    <p:sldId id="358" r:id="rId48"/>
    <p:sldId id="408" r:id="rId49"/>
    <p:sldId id="360" r:id="rId50"/>
    <p:sldId id="361" r:id="rId51"/>
    <p:sldId id="362" r:id="rId52"/>
    <p:sldId id="363" r:id="rId53"/>
    <p:sldId id="293" r:id="rId54"/>
    <p:sldId id="411" r:id="rId55"/>
    <p:sldId id="412" r:id="rId56"/>
    <p:sldId id="295" r:id="rId57"/>
    <p:sldId id="294" r:id="rId58"/>
    <p:sldId id="311" r:id="rId59"/>
    <p:sldId id="296" r:id="rId60"/>
    <p:sldId id="297" r:id="rId61"/>
    <p:sldId id="312" r:id="rId62"/>
    <p:sldId id="298" r:id="rId63"/>
    <p:sldId id="299" r:id="rId64"/>
    <p:sldId id="300" r:id="rId65"/>
    <p:sldId id="313" r:id="rId66"/>
    <p:sldId id="366" r:id="rId67"/>
    <p:sldId id="301" r:id="rId68"/>
    <p:sldId id="368" r:id="rId69"/>
    <p:sldId id="316" r:id="rId70"/>
    <p:sldId id="371" r:id="rId71"/>
    <p:sldId id="374" r:id="rId72"/>
    <p:sldId id="372" r:id="rId73"/>
    <p:sldId id="376" r:id="rId74"/>
    <p:sldId id="382" r:id="rId75"/>
    <p:sldId id="377" r:id="rId76"/>
    <p:sldId id="379" r:id="rId77"/>
    <p:sldId id="378" r:id="rId78"/>
    <p:sldId id="380" r:id="rId79"/>
    <p:sldId id="381" r:id="rId80"/>
    <p:sldId id="388" r:id="rId81"/>
    <p:sldId id="387" r:id="rId82"/>
    <p:sldId id="385" r:id="rId83"/>
    <p:sldId id="383" r:id="rId84"/>
    <p:sldId id="384" r:id="rId85"/>
    <p:sldId id="386" r:id="rId86"/>
    <p:sldId id="369" r:id="rId87"/>
    <p:sldId id="317" r:id="rId88"/>
    <p:sldId id="318" r:id="rId89"/>
    <p:sldId id="319" r:id="rId90"/>
    <p:sldId id="320" r:id="rId91"/>
    <p:sldId id="321" r:id="rId92"/>
    <p:sldId id="322" r:id="rId93"/>
    <p:sldId id="323" r:id="rId94"/>
    <p:sldId id="324" r:id="rId95"/>
    <p:sldId id="325" r:id="rId96"/>
    <p:sldId id="326" r:id="rId97"/>
    <p:sldId id="327" r:id="rId98"/>
    <p:sldId id="328" r:id="rId99"/>
    <p:sldId id="370" r:id="rId100"/>
    <p:sldId id="302" r:id="rId101"/>
    <p:sldId id="303" r:id="rId102"/>
    <p:sldId id="314" r:id="rId103"/>
    <p:sldId id="304" r:id="rId104"/>
    <p:sldId id="305" r:id="rId105"/>
    <p:sldId id="306" r:id="rId106"/>
    <p:sldId id="315" r:id="rId107"/>
    <p:sldId id="329" r:id="rId108"/>
    <p:sldId id="409" r:id="rId109"/>
    <p:sldId id="410" r:id="rId1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16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0C944-3655-4DDB-89F9-CD2BE3A82E2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E676-EFDA-4326-996E-B25E0E608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5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0C944-3655-4DDB-89F9-CD2BE3A82E2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E676-EFDA-4326-996E-B25E0E608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8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0C944-3655-4DDB-89F9-CD2BE3A82E2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E676-EFDA-4326-996E-B25E0E608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30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0C944-3655-4DDB-89F9-CD2BE3A82E2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E676-EFDA-4326-996E-B25E0E608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61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0C944-3655-4DDB-89F9-CD2BE3A82E2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E676-EFDA-4326-996E-B25E0E608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5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0C944-3655-4DDB-89F9-CD2BE3A82E2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E676-EFDA-4326-996E-B25E0E608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10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0C944-3655-4DDB-89F9-CD2BE3A82E2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E676-EFDA-4326-996E-B25E0E608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67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0C944-3655-4DDB-89F9-CD2BE3A82E2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E676-EFDA-4326-996E-B25E0E608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7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0C944-3655-4DDB-89F9-CD2BE3A82E2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E676-EFDA-4326-996E-B25E0E608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21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0C944-3655-4DDB-89F9-CD2BE3A82E2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E676-EFDA-4326-996E-B25E0E608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58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0C944-3655-4DDB-89F9-CD2BE3A82E2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E676-EFDA-4326-996E-B25E0E608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76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0C944-3655-4DDB-89F9-CD2BE3A82E2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2E676-EFDA-4326-996E-B25E0E608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5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hyperlink" Target="https://nathanbarry.com/email-templates-hurt-business/" TargetMode="Externa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twitter.com/danmartell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hyperlink" Target="https://litmus.com/blog/email-client-market-share-trends-first-half-of-2018" TargetMode="Externa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dma.org.uk/uploads/misc/5a7c1de1ca4d7-marketer-email-tracking-report-2018_v2-final_5a7c1de1ca425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mckinsey.com/business-functions/marketing-and-sales/our-insights/email-marketing-think-inside-the-new-inbo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rivaliq.com/blog/2019-social-media-benchmark-report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hubspot.com/news-trends/native-advertising-rises-as-consumers-opt-out?_ga=2.4610931.1592219108.1552468712-1547838813.1489581904" TargetMode="External"/><Relationship Id="rId2" Type="http://schemas.openxmlformats.org/officeDocument/2006/relationships/hyperlink" Target="https://www.adweek.com/digital/new-study-highlights-how-much-people-dislike-digital-ad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backlinko.com/squeeze-page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mpaignmonitor.com/email-templates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mailchimp.com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dma.org.uk/uploads/misc/5a7c1de1ca4d7-marketer-email-tracking-report-2018_v2-final_5a7c1de1ca425.pdf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858" y="236956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solidFill>
                  <a:schemeClr val="tx2">
                    <a:lumMod val="75000"/>
                  </a:schemeClr>
                </a:solidFill>
                <a:latin typeface="NeoTech" panose="02000803040000020004" pitchFamily="50" charset="0"/>
              </a:rPr>
              <a:t>Email Marketing </a:t>
            </a:r>
            <a:r>
              <a:rPr lang="en-US" sz="7200" dirty="0" smtClean="0">
                <a:solidFill>
                  <a:schemeClr val="bg1">
                    <a:lumMod val="50000"/>
                  </a:schemeClr>
                </a:solidFill>
                <a:latin typeface="NeoTech" panose="02000803040000020004" pitchFamily="50" charset="0"/>
              </a:rPr>
              <a:t/>
            </a:r>
            <a:br>
              <a:rPr lang="en-US" sz="7200" dirty="0" smtClean="0">
                <a:solidFill>
                  <a:schemeClr val="bg1">
                    <a:lumMod val="50000"/>
                  </a:schemeClr>
                </a:solidFill>
                <a:latin typeface="NeoTech" panose="02000803040000020004" pitchFamily="50" charset="0"/>
              </a:rPr>
            </a:br>
            <a:r>
              <a:rPr lang="en-US" sz="7200" dirty="0" smtClean="0">
                <a:solidFill>
                  <a:schemeClr val="bg1">
                    <a:lumMod val="50000"/>
                  </a:schemeClr>
                </a:solidFill>
                <a:latin typeface="NeoTech" panose="02000803040000020004" pitchFamily="50" charset="0"/>
              </a:rPr>
              <a:t>Course</a:t>
            </a:r>
            <a:endParaRPr lang="en-US" sz="7200" dirty="0">
              <a:solidFill>
                <a:schemeClr val="bg1">
                  <a:lumMod val="50000"/>
                </a:schemeClr>
              </a:solidFill>
              <a:latin typeface="NeoTech" panose="02000803040000020004" pitchFamily="50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971" y="2369562"/>
            <a:ext cx="5514051" cy="44884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8871" y="3495779"/>
            <a:ext cx="6977742" cy="787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7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7172" y="-20093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NeoTech" panose="02000803040000020004" pitchFamily="50" charset="0"/>
              </a:rPr>
              <a:t>Email Marketing ROI</a:t>
            </a:r>
            <a:endParaRPr lang="en-US" dirty="0">
              <a:solidFill>
                <a:schemeClr val="bg1"/>
              </a:solidFill>
              <a:latin typeface="NeoTech" panose="02000803040000020004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086" y="1477283"/>
            <a:ext cx="10515600" cy="4351338"/>
          </a:xfrm>
        </p:spPr>
        <p:txBody>
          <a:bodyPr/>
          <a:lstStyle/>
          <a:p>
            <a:pPr algn="ctr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For every $1 spent, email marketing generates $38 in ROI</a:t>
            </a:r>
            <a:r>
              <a:rPr lang="en-US" sz="2400" dirty="0" smtClean="0"/>
              <a:t>.(Source: Litmus)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en-US" sz="4000" dirty="0"/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en-US" sz="40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525" t="41588" r="72103" b="11602"/>
          <a:stretch/>
        </p:blipFill>
        <p:spPr>
          <a:xfrm>
            <a:off x="4862286" y="3037601"/>
            <a:ext cx="2612572" cy="341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900814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smtClean="0"/>
              <a:t>Advanced Email Optimization Tactics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2945" y="4850178"/>
            <a:ext cx="10515600" cy="435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81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Try Text Email Layouts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Nathan Barry said it best:</a:t>
            </a:r>
          </a:p>
          <a:p>
            <a:r>
              <a:rPr lang="en-US" dirty="0" smtClean="0">
                <a:hlinkClick r:id="rId2" tooltip="Beautiful email templates are bad for business"/>
              </a:rPr>
              <a:t>“Beautiful email templates are bad for business.”</a:t>
            </a:r>
            <a:endParaRPr lang="en-US" dirty="0" smtClean="0"/>
          </a:p>
          <a:p>
            <a:r>
              <a:rPr lang="en-US" dirty="0" smtClean="0"/>
              <a:t>And he’s 100% right.</a:t>
            </a:r>
          </a:p>
          <a:p>
            <a:r>
              <a:rPr lang="en-US" dirty="0" smtClean="0"/>
              <a:t>Fancy design does nothing but distract people from the content of your message.</a:t>
            </a:r>
          </a:p>
          <a:p>
            <a:r>
              <a:rPr lang="en-US" dirty="0" smtClean="0"/>
              <a:t>Instead, I recommend sending emails that look like they came from a friend or coworker.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66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0623" y="1381872"/>
            <a:ext cx="5750859" cy="4351338"/>
          </a:xfrm>
        </p:spPr>
        <p:txBody>
          <a:bodyPr/>
          <a:lstStyle/>
          <a:p>
            <a:r>
              <a:rPr lang="en-US" dirty="0"/>
              <a:t>Here’s a great example from </a:t>
            </a:r>
            <a:r>
              <a:rPr lang="en-US" dirty="0">
                <a:hlinkClick r:id="rId2" tooltip="Dan Martell"/>
              </a:rPr>
              <a:t>Dan Martell</a:t>
            </a:r>
            <a:r>
              <a:rPr lang="en-US" dirty="0"/>
              <a:t>:</a:t>
            </a:r>
          </a:p>
          <a:p>
            <a:r>
              <a:rPr lang="en-US" dirty="0"/>
              <a:t>This email could EASILY have a logo, header and other nonsense.</a:t>
            </a:r>
          </a:p>
          <a:p>
            <a:r>
              <a:rPr lang="en-US" dirty="0"/>
              <a:t>But Dan decided to send a newsletter that’s super simple.</a:t>
            </a:r>
          </a:p>
          <a:p>
            <a:r>
              <a:rPr lang="en-US" dirty="0"/>
              <a:t>Nice.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482" y="1139360"/>
            <a:ext cx="5219122" cy="435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5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98425"/>
            <a:ext cx="10515600" cy="1325563"/>
          </a:xfrm>
        </p:spPr>
        <p:txBody>
          <a:bodyPr/>
          <a:lstStyle/>
          <a:p>
            <a:r>
              <a:rPr lang="en-US" b="1" dirty="0" smtClean="0"/>
              <a:t>Keep Things Personal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emails get ignored because they’re boring and generic.</a:t>
            </a:r>
          </a:p>
          <a:p>
            <a:r>
              <a:rPr lang="en-US" dirty="0" smtClean="0"/>
              <a:t>What’s the solution?</a:t>
            </a:r>
          </a:p>
          <a:p>
            <a:r>
              <a:rPr lang="en-US" dirty="0" smtClean="0"/>
              <a:t>Make your emails look like they’re written and sent from a single person.</a:t>
            </a:r>
          </a:p>
          <a:p>
            <a:r>
              <a:rPr lang="en-US" dirty="0" smtClean="0"/>
              <a:t>(Yup, even if you’re a big brand with thousands of employees).</a:t>
            </a:r>
          </a:p>
          <a:p>
            <a:r>
              <a:rPr lang="en-US" dirty="0" smtClean="0"/>
              <a:t>For example, </a:t>
            </a:r>
            <a:r>
              <a:rPr lang="en-US" dirty="0" err="1" smtClean="0"/>
              <a:t>HubSpot</a:t>
            </a:r>
            <a:r>
              <a:rPr lang="en-US" dirty="0" smtClean="0"/>
              <a:t> is a publicly traded company with hundreds of employees.</a:t>
            </a:r>
          </a:p>
          <a:p>
            <a:r>
              <a:rPr lang="en-US" dirty="0" smtClean="0"/>
              <a:t>But even they send their newsletters from Aja, someone that writes for their blog.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60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300" y="111125"/>
            <a:ext cx="10515600" cy="1325563"/>
          </a:xfrm>
        </p:spPr>
        <p:txBody>
          <a:bodyPr/>
          <a:lstStyle/>
          <a:p>
            <a:r>
              <a:rPr lang="en-US" b="1" dirty="0" smtClean="0"/>
              <a:t>One CTA Per Email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7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0"/>
            <a:ext cx="10515600" cy="1325563"/>
          </a:xfrm>
        </p:spPr>
        <p:txBody>
          <a:bodyPr/>
          <a:lstStyle/>
          <a:p>
            <a:r>
              <a:rPr lang="en-US" b="1" dirty="0" smtClean="0"/>
              <a:t>Use 15px+ Font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6908" y="1027906"/>
            <a:ext cx="774139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According to Litmus, </a:t>
            </a:r>
            <a:r>
              <a:rPr lang="en-US" sz="2000" dirty="0" smtClean="0">
                <a:hlinkClick r:id="rId2" tooltip="67% of all email messages are opened on mobile"/>
              </a:rPr>
              <a:t>67% of all email messages are opened on mobile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 smtClean="0"/>
              <a:t>And one of the easiest ways to make your newsletters mobile-optimized?</a:t>
            </a:r>
          </a:p>
          <a:p>
            <a:endParaRPr lang="en-US" sz="2000" dirty="0" smtClean="0"/>
          </a:p>
          <a:p>
            <a:r>
              <a:rPr lang="en-US" sz="2000" dirty="0" smtClean="0"/>
              <a:t>Use a big font. (Ideally, 15px+).</a:t>
            </a:r>
          </a:p>
          <a:p>
            <a:endParaRPr lang="en-US" sz="2000" dirty="0" smtClean="0"/>
          </a:p>
          <a:p>
            <a:r>
              <a:rPr lang="en-US" sz="2000" dirty="0" smtClean="0"/>
              <a:t>Unfortunately, most newsletters still use 12-13px font.</a:t>
            </a:r>
          </a:p>
          <a:p>
            <a:endParaRPr lang="en-US" sz="2000" dirty="0" smtClean="0"/>
          </a:p>
          <a:p>
            <a:r>
              <a:rPr lang="en-US" sz="2000" dirty="0" smtClean="0"/>
              <a:t>This is fine for desktops.</a:t>
            </a:r>
          </a:p>
          <a:p>
            <a:endParaRPr lang="en-US" sz="2000" dirty="0" smtClean="0"/>
          </a:p>
          <a:p>
            <a:r>
              <a:rPr lang="en-US" sz="2000" dirty="0" smtClean="0"/>
              <a:t>But 12px font is almost impossible to read on an iPhone without pinching and zooming.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76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79" y="580279"/>
            <a:ext cx="7858441" cy="575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76" y="1294606"/>
            <a:ext cx="9175447" cy="4351338"/>
          </a:xfrm>
        </p:spPr>
      </p:pic>
    </p:spTree>
    <p:extLst>
      <p:ext uri="{BB962C8B-B14F-4D97-AF65-F5344CB8AC3E}">
        <p14:creationId xmlns:p14="http://schemas.microsoft.com/office/powerpoint/2010/main" val="370257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850" y="-206375"/>
            <a:ext cx="10515600" cy="1325563"/>
          </a:xfrm>
        </p:spPr>
        <p:txBody>
          <a:bodyPr/>
          <a:lstStyle/>
          <a:p>
            <a:r>
              <a:rPr lang="en-US" dirty="0" smtClean="0"/>
              <a:t>General Copywriting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3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63" y="2424713"/>
            <a:ext cx="12401477" cy="143840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Chapter 5 </a:t>
            </a:r>
            <a:r>
              <a:rPr lang="en-US" b="1" dirty="0">
                <a:solidFill>
                  <a:srgbClr val="0070C0"/>
                </a:solidFill>
              </a:rPr>
              <a:t>(Bonus Chapter)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err="1" smtClean="0"/>
              <a:t>Mailchimp</a:t>
            </a:r>
            <a:r>
              <a:rPr lang="en-US" b="1" dirty="0" smtClean="0"/>
              <a:t> </a:t>
            </a:r>
            <a:r>
              <a:rPr lang="en-US" b="1" dirty="0"/>
              <a:t>Software Step by Step Guide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6173" y="5157761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926" y="3863117"/>
            <a:ext cx="2558074" cy="2887193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7" y="3374989"/>
            <a:ext cx="1974634" cy="160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6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460" y="1035563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This super high ROI is probably why 86% of marketers consider email “important” or “very important” (Source :</a:t>
            </a:r>
            <a:r>
              <a:rPr lang="en-US" sz="3200" dirty="0" smtClean="0">
                <a:hlinkClick r:id="rId2" tooltip="86% of marketers consider email 'important' or 'very important'"/>
              </a:rPr>
              <a:t>DMA</a:t>
            </a:r>
            <a:r>
              <a:rPr lang="en-US" sz="3200" dirty="0" smtClean="0"/>
              <a:t>).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543" y="2362515"/>
            <a:ext cx="7376455" cy="43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1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57" y="1550436"/>
            <a:ext cx="7138643" cy="48889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6978" t="41802" r="56984" b="6127"/>
          <a:stretch/>
        </p:blipFill>
        <p:spPr>
          <a:xfrm>
            <a:off x="1198622" y="1550436"/>
            <a:ext cx="2656114" cy="465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8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714" y="-288018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NeoTech" panose="02000803040000020004" pitchFamily="50" charset="0"/>
              </a:rPr>
              <a:t>Email Converts REALLY Well</a:t>
            </a:r>
            <a:endParaRPr lang="en-US" dirty="0">
              <a:solidFill>
                <a:schemeClr val="bg1"/>
              </a:solidFill>
              <a:latin typeface="NeoTech" panose="02000803040000020004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933" y="67468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Email converts 40x more leads into customers than Facebook and Twitter combined (Source: </a:t>
            </a:r>
            <a:r>
              <a:rPr lang="en-US" dirty="0" smtClean="0">
                <a:hlinkClick r:id="rId2" tooltip="Email converts 40x more leads into customers than Facebook and Twitter combined"/>
              </a:rPr>
              <a:t>McKinsey</a:t>
            </a:r>
            <a:r>
              <a:rPr lang="en-US" dirty="0" smtClean="0"/>
              <a:t>).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4" y="2000251"/>
            <a:ext cx="4120819" cy="4697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17" y="2562083"/>
            <a:ext cx="5239297" cy="342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7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3147" t="40776" r="37397" b="6437"/>
          <a:stretch/>
        </p:blipFill>
        <p:spPr>
          <a:xfrm>
            <a:off x="1491342" y="1226454"/>
            <a:ext cx="3526971" cy="51698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23" y="3001656"/>
            <a:ext cx="5430008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2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265" y="833733"/>
            <a:ext cx="10515600" cy="4351338"/>
          </a:xfrm>
        </p:spPr>
        <p:txBody>
          <a:bodyPr/>
          <a:lstStyle/>
          <a:p>
            <a:pPr algn="ctr"/>
            <a:r>
              <a:rPr lang="en-US" dirty="0" smtClean="0"/>
              <a:t>In fact, a 2019 study found that Facebook organic engagement decreased to less than 1% (</a:t>
            </a:r>
            <a:r>
              <a:rPr lang="en-US" dirty="0" err="1" smtClean="0">
                <a:hlinkClick r:id="rId2" tooltip="Facebook organic engagement plummeted to less than 1%"/>
              </a:rPr>
              <a:t>RivalQ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2" y="2235899"/>
            <a:ext cx="4920344" cy="431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1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4258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NeoTech" panose="02000803040000020004" pitchFamily="50" charset="0"/>
              </a:rPr>
              <a:t>Marketing Messages via Email</a:t>
            </a:r>
            <a:br>
              <a:rPr lang="en-US" dirty="0" smtClean="0">
                <a:solidFill>
                  <a:schemeClr val="bg1"/>
                </a:solidFill>
                <a:latin typeface="NeoTech" panose="02000803040000020004" pitchFamily="50" charset="0"/>
              </a:rPr>
            </a:br>
            <a:endParaRPr lang="en-US" dirty="0">
              <a:solidFill>
                <a:schemeClr val="bg1"/>
              </a:solidFill>
              <a:latin typeface="NeoTech" panose="02000803040000020004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055304"/>
            <a:ext cx="10515600" cy="4351338"/>
          </a:xfrm>
        </p:spPr>
        <p:txBody>
          <a:bodyPr/>
          <a:lstStyle/>
          <a:p>
            <a:r>
              <a:rPr lang="en-US" dirty="0" smtClean="0"/>
              <a:t>In fact, 45% of consumers report that social media ads are annoying (</a:t>
            </a:r>
            <a:r>
              <a:rPr lang="en-US" dirty="0" err="1" smtClean="0">
                <a:hlinkClick r:id="rId2" tooltip="45% of consumers report that social media ads are annoying"/>
              </a:rPr>
              <a:t>AdWeek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 smtClean="0"/>
              <a:t>For example, one study found that 86% of consumers prefer to get email-based marketing messages over Facebook ads, TV commercials and display ads (</a:t>
            </a:r>
            <a:r>
              <a:rPr lang="en-US" dirty="0" err="1" smtClean="0">
                <a:hlinkClick r:id="rId3" tooltip="86% of consumers prefer to get email-based marketing messages over other forms of ad"/>
              </a:rPr>
              <a:t>HubSpot</a:t>
            </a:r>
            <a:r>
              <a:rPr lang="en-US" dirty="0" smtClean="0"/>
              <a:t>).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832" y="3786781"/>
            <a:ext cx="6090109" cy="286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4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6025"/>
            <a:ext cx="10515600" cy="4351338"/>
          </a:xfrm>
        </p:spPr>
        <p:txBody>
          <a:bodyPr/>
          <a:lstStyle/>
          <a:p>
            <a:r>
              <a:rPr lang="en-US" dirty="0"/>
              <a:t>The #1 thing that makes email marketing more effective than SEO and social media is that you have a </a:t>
            </a:r>
            <a:r>
              <a:rPr lang="en-US" b="1" u="sng" dirty="0"/>
              <a:t>direct line</a:t>
            </a:r>
            <a:r>
              <a:rPr lang="en-US" u="sng" dirty="0"/>
              <a:t> </a:t>
            </a:r>
            <a:r>
              <a:rPr lang="en-US" dirty="0"/>
              <a:t>to your audience.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71" y="2541588"/>
            <a:ext cx="7671661" cy="380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1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1343" y="-250379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NeoTech" panose="02000803040000020004" pitchFamily="50" charset="0"/>
              </a:rPr>
              <a:t>E-Mail vs Social Media</a:t>
            </a:r>
            <a:endParaRPr lang="en-US" dirty="0">
              <a:solidFill>
                <a:schemeClr val="bg1"/>
              </a:solidFill>
              <a:latin typeface="NeoTech" panose="02000803040000020004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715" y="1491797"/>
            <a:ext cx="6201228" cy="52065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A message is 5x more likely to be seen in email than via Facebook.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24% of visitors from email marketing buy something as compared to 2.49% of visitors from search engines and 0.59% from social media.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943" y="1838665"/>
            <a:ext cx="5355412" cy="350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9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3721" r="2354" b="19234"/>
          <a:stretch/>
        </p:blipFill>
        <p:spPr>
          <a:xfrm>
            <a:off x="1472795" y="1690688"/>
            <a:ext cx="9246410" cy="3628572"/>
          </a:xfrm>
        </p:spPr>
      </p:pic>
    </p:spTree>
    <p:extLst>
      <p:ext uri="{BB962C8B-B14F-4D97-AF65-F5344CB8AC3E}">
        <p14:creationId xmlns:p14="http://schemas.microsoft.com/office/powerpoint/2010/main" val="297776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314" y="-186418"/>
            <a:ext cx="10515600" cy="1325563"/>
          </a:xfrm>
        </p:spPr>
        <p:txBody>
          <a:bodyPr/>
          <a:lstStyle/>
          <a:p>
            <a:r>
              <a:rPr lang="en-US" dirty="0"/>
              <a:t>Email Marketing Plan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514" y="1139144"/>
            <a:ext cx="10515600" cy="5718855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Chapter 1: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Why Email Marketing </a:t>
            </a:r>
            <a:r>
              <a:rPr lang="en-US" sz="2000" dirty="0" smtClean="0"/>
              <a:t>Introduction </a:t>
            </a:r>
            <a:r>
              <a:rPr lang="en-US" sz="2000" dirty="0"/>
              <a:t>&amp; </a:t>
            </a:r>
            <a:r>
              <a:rPr lang="en-US" sz="2000" dirty="0" smtClean="0"/>
              <a:t>important Statistics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Chapter 2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Email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Marketing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Strategy </a:t>
            </a:r>
            <a:r>
              <a:rPr lang="en-US" sz="2000" dirty="0" smtClean="0"/>
              <a:t>Email List, Lead Magnet &amp; Content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Chapter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Tactics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&amp;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Actions </a:t>
            </a:r>
            <a:r>
              <a:rPr lang="en-US" sz="2000" dirty="0" smtClean="0"/>
              <a:t>Email </a:t>
            </a:r>
            <a:r>
              <a:rPr lang="en-US" sz="2000" dirty="0"/>
              <a:t>Marketing Software &amp; Automation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Chapter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4: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Control  </a:t>
            </a:r>
            <a:r>
              <a:rPr lang="en-US" sz="2000" dirty="0" smtClean="0"/>
              <a:t>Track</a:t>
            </a:r>
            <a:r>
              <a:rPr lang="en-US" sz="2000" dirty="0"/>
              <a:t>, Optimize &amp; </a:t>
            </a:r>
            <a:r>
              <a:rPr lang="en-US" sz="2000" dirty="0" smtClean="0"/>
              <a:t>Improve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Chapter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5 :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Bonus Chapter </a:t>
            </a:r>
            <a:r>
              <a:rPr lang="en-US" sz="2000" dirty="0" err="1" smtClean="0"/>
              <a:t>mailchimp</a:t>
            </a:r>
            <a:r>
              <a:rPr lang="en-US" sz="2000" dirty="0" smtClean="0"/>
              <a:t> detailed walkthrough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35" y="2775962"/>
            <a:ext cx="4827565" cy="392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4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203" y="926723"/>
            <a:ext cx="10818740" cy="540150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You can see that email marketing can be really effective – if you have a </a:t>
            </a:r>
            <a:r>
              <a:rPr lang="en-US" b="1" u="sng" dirty="0" smtClean="0"/>
              <a:t>healthy email list.</a:t>
            </a:r>
          </a:p>
          <a:p>
            <a:pPr algn="ctr"/>
            <a:endParaRPr lang="en-US" b="1" u="sng" dirty="0"/>
          </a:p>
          <a:p>
            <a:pPr algn="ctr"/>
            <a:endParaRPr lang="en-US" b="1" u="sng" dirty="0" smtClean="0"/>
          </a:p>
          <a:p>
            <a:pPr marL="0" indent="0" algn="ctr">
              <a:buNone/>
            </a:pPr>
            <a:endParaRPr lang="en-US" b="1" u="sng" dirty="0"/>
          </a:p>
          <a:p>
            <a:pPr marL="0" indent="0" algn="ctr">
              <a:buNone/>
            </a:pPr>
            <a:endParaRPr lang="en-US" b="1" u="sng" dirty="0" smtClean="0"/>
          </a:p>
          <a:p>
            <a:pPr marL="0" indent="0" algn="ctr">
              <a:buNone/>
            </a:pPr>
            <a:endParaRPr lang="en-US" b="1" u="sng" dirty="0" smtClean="0"/>
          </a:p>
          <a:p>
            <a:endParaRPr lang="en-US" dirty="0" smtClean="0"/>
          </a:p>
          <a:p>
            <a:pPr algn="ctr"/>
            <a:r>
              <a:rPr lang="en-US" b="1" u="sng" dirty="0" smtClean="0"/>
              <a:t>A healthy email list </a:t>
            </a:r>
            <a:r>
              <a:rPr lang="en-US" dirty="0" smtClean="0"/>
              <a:t>contains visitors who are actually interested in your products. 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91343" y="-250379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NeoTech" panose="02000803040000020004" pitchFamily="50" charset="0"/>
              </a:rPr>
              <a:t>Healthy Email List</a:t>
            </a:r>
            <a:endParaRPr lang="en-US" dirty="0">
              <a:solidFill>
                <a:schemeClr val="bg1"/>
              </a:solidFill>
              <a:latin typeface="NeoTech" panose="02000803040000020004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3" y="1974932"/>
            <a:ext cx="5152571" cy="267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1325563"/>
          </a:xfrm>
        </p:spPr>
        <p:txBody>
          <a:bodyPr/>
          <a:lstStyle/>
          <a:p>
            <a:r>
              <a:rPr lang="en-US" b="1" dirty="0" smtClean="0"/>
              <a:t>Email Lists could be 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67" t="3324" r="1920" b="40328"/>
          <a:stretch/>
        </p:blipFill>
        <p:spPr>
          <a:xfrm>
            <a:off x="522514" y="2156457"/>
            <a:ext cx="11146971" cy="368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5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571" y="1172482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/>
              <a:t>The Goal with Email Marketing is to cultivate</a:t>
            </a:r>
            <a:r>
              <a:rPr lang="en-US" sz="4800" b="1" u="sng" dirty="0" smtClean="0"/>
              <a:t> relationships </a:t>
            </a:r>
            <a:r>
              <a:rPr lang="en-US" sz="4800" dirty="0" smtClean="0"/>
              <a:t>with your customers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360" y="3348151"/>
            <a:ext cx="4780021" cy="299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6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3975" t="1076" r="-1091" b="17065"/>
          <a:stretch/>
        </p:blipFill>
        <p:spPr>
          <a:xfrm>
            <a:off x="5544458" y="1100962"/>
            <a:ext cx="6299200" cy="5076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096" t="9177" r="60877" b="18204"/>
          <a:stretch/>
        </p:blipFill>
        <p:spPr>
          <a:xfrm>
            <a:off x="497113" y="1027906"/>
            <a:ext cx="4557487" cy="53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4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-273504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NeoTech" panose="02000803040000020004" pitchFamily="50" charset="0"/>
              </a:rPr>
              <a:t>Drip Campaign</a:t>
            </a:r>
            <a:endParaRPr lang="en-US" dirty="0">
              <a:solidFill>
                <a:schemeClr val="bg1"/>
              </a:solidFill>
              <a:latin typeface="NeoTech" panose="02000803040000020004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288" t="32888" r="8391" b="16517"/>
          <a:stretch/>
        </p:blipFill>
        <p:spPr>
          <a:xfrm>
            <a:off x="772885" y="1665968"/>
            <a:ext cx="10580915" cy="370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0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4258" y="-258989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NeoTech" panose="02000803040000020004" pitchFamily="50" charset="0"/>
              </a:rPr>
              <a:t>Email Marketing Plan</a:t>
            </a:r>
            <a:endParaRPr lang="en-US" dirty="0">
              <a:solidFill>
                <a:schemeClr val="bg1"/>
              </a:solidFill>
              <a:latin typeface="NeoTech" panose="02000803040000020004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314" y="754742"/>
            <a:ext cx="10860314" cy="5760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spc="300" dirty="0" smtClean="0">
                <a:solidFill>
                  <a:srgbClr val="0070C0"/>
                </a:solidFill>
              </a:rPr>
              <a:t>1-Situational Analysis</a:t>
            </a:r>
          </a:p>
          <a:p>
            <a:pPr marL="0" indent="0">
              <a:buNone/>
            </a:pPr>
            <a:r>
              <a:rPr lang="en-US" sz="2000" dirty="0" smtClean="0"/>
              <a:t>    Review the latest statistics and trends related to email Marketing</a:t>
            </a:r>
            <a:br>
              <a:rPr lang="en-US" sz="2000" dirty="0" smtClean="0"/>
            </a:br>
            <a:r>
              <a:rPr lang="en-US" sz="2000" dirty="0" smtClean="0"/>
              <a:t>    Review &amp; update your latest Email List and campaigns.</a:t>
            </a:r>
          </a:p>
          <a:p>
            <a:pPr marL="0" indent="0">
              <a:buNone/>
            </a:pPr>
            <a:r>
              <a:rPr lang="en-US" sz="2000" spc="300" dirty="0" smtClean="0">
                <a:solidFill>
                  <a:srgbClr val="0070C0"/>
                </a:solidFill>
              </a:rPr>
              <a:t/>
            </a:r>
            <a:br>
              <a:rPr lang="en-US" sz="2000" spc="300" dirty="0" smtClean="0">
                <a:solidFill>
                  <a:srgbClr val="0070C0"/>
                </a:solidFill>
              </a:rPr>
            </a:br>
            <a:r>
              <a:rPr lang="en-US" sz="2000" b="1" spc="300" dirty="0" smtClean="0">
                <a:solidFill>
                  <a:srgbClr val="0070C0"/>
                </a:solidFill>
              </a:rPr>
              <a:t>2-Objective</a:t>
            </a:r>
            <a:r>
              <a:rPr lang="en-US" sz="2000" spc="300" dirty="0" smtClean="0">
                <a:solidFill>
                  <a:srgbClr val="0070C0"/>
                </a:solidFill>
              </a:rPr>
              <a:t/>
            </a:r>
            <a:br>
              <a:rPr lang="en-US" sz="2000" spc="300" dirty="0" smtClean="0">
                <a:solidFill>
                  <a:srgbClr val="0070C0"/>
                </a:solidFill>
              </a:rPr>
            </a:br>
            <a:r>
              <a:rPr lang="en-US" sz="2000" dirty="0" smtClean="0"/>
              <a:t>Put a </a:t>
            </a:r>
            <a:r>
              <a:rPr lang="en-US" sz="2000" b="1" dirty="0" smtClean="0"/>
              <a:t>SMART</a:t>
            </a:r>
            <a:r>
              <a:rPr lang="en-US" sz="2000" dirty="0" smtClean="0"/>
              <a:t> objective to reach from your Email Campaigns : the 5S’s ( </a:t>
            </a:r>
            <a:r>
              <a:rPr lang="en-US" sz="2000" dirty="0" err="1" smtClean="0"/>
              <a:t>Speak,Serve,Sell</a:t>
            </a:r>
            <a:r>
              <a:rPr lang="en-US" sz="2000" dirty="0" smtClean="0"/>
              <a:t> &amp; Sizzle)</a:t>
            </a:r>
            <a:br>
              <a:rPr lang="en-US" sz="2000" dirty="0" smtClean="0"/>
            </a:br>
            <a:r>
              <a:rPr lang="en-US" sz="2000" spc="300" dirty="0" smtClean="0"/>
              <a:t/>
            </a:r>
            <a:br>
              <a:rPr lang="en-US" sz="2000" spc="300" dirty="0" smtClean="0"/>
            </a:br>
            <a:r>
              <a:rPr lang="en-US" sz="2000" b="1" spc="300" dirty="0" smtClean="0">
                <a:solidFill>
                  <a:srgbClr val="0070C0"/>
                </a:solidFill>
              </a:rPr>
              <a:t>3-Strategy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r>
              <a:rPr lang="en-US" sz="2000" dirty="0" smtClean="0"/>
              <a:t>1-Build New Email List.  2-Lead Magnet</a:t>
            </a:r>
            <a:br>
              <a:rPr lang="en-US" sz="2000" dirty="0" smtClean="0"/>
            </a:br>
            <a:r>
              <a:rPr lang="en-US" sz="2000" dirty="0" smtClean="0"/>
              <a:t>3-Email Content Plan (Email Types, Email Sequence (Drip Campaign) )</a:t>
            </a:r>
            <a:br>
              <a:rPr lang="en-US" sz="2000" dirty="0" smtClean="0"/>
            </a:br>
            <a:r>
              <a:rPr lang="en-US" sz="2000" b="1" dirty="0" smtClean="0">
                <a:solidFill>
                  <a:srgbClr val="0070C0"/>
                </a:solidFill>
              </a:rPr>
              <a:t/>
            </a:r>
            <a:br>
              <a:rPr lang="en-US" sz="2000" b="1" dirty="0" smtClean="0">
                <a:solidFill>
                  <a:srgbClr val="0070C0"/>
                </a:solidFill>
              </a:rPr>
            </a:br>
            <a:r>
              <a:rPr lang="en-US" sz="2000" b="1" dirty="0" smtClean="0">
                <a:solidFill>
                  <a:srgbClr val="0070C0"/>
                </a:solidFill>
              </a:rPr>
              <a:t>4-</a:t>
            </a:r>
            <a:r>
              <a:rPr lang="en-US" sz="2000" b="1" spc="300" dirty="0" smtClean="0">
                <a:solidFill>
                  <a:srgbClr val="0070C0"/>
                </a:solidFill>
              </a:rPr>
              <a:t>Tactics &amp; Actions :</a:t>
            </a:r>
          </a:p>
          <a:p>
            <a:r>
              <a:rPr lang="en-US" sz="2000" dirty="0" smtClean="0"/>
              <a:t>Sign up for </a:t>
            </a:r>
            <a:r>
              <a:rPr lang="en-US" sz="2000" b="1" dirty="0" smtClean="0"/>
              <a:t>email marketing software</a:t>
            </a:r>
            <a:r>
              <a:rPr lang="en-US" sz="2000" dirty="0" smtClean="0"/>
              <a:t>:</a:t>
            </a:r>
            <a:r>
              <a:rPr lang="en-US" sz="2000" dirty="0"/>
              <a:t> </a:t>
            </a:r>
            <a:r>
              <a:rPr lang="en-US" sz="2000" b="1" dirty="0" err="1" smtClean="0"/>
              <a:t>eg.Mailchimp</a:t>
            </a:r>
            <a:endParaRPr lang="en-US" sz="2000" b="1" dirty="0" smtClean="0"/>
          </a:p>
          <a:p>
            <a:r>
              <a:rPr lang="en-US" sz="2000" dirty="0" smtClean="0"/>
              <a:t>Automate the process: setup an auto responder that automatically sends new subscribers helpful content.</a:t>
            </a:r>
            <a:br>
              <a:rPr lang="en-US" sz="2000" dirty="0" smtClean="0"/>
            </a:br>
            <a:endParaRPr lang="en-US" sz="2000" b="1" spc="3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000" b="1" spc="300" dirty="0" smtClean="0">
                <a:solidFill>
                  <a:srgbClr val="0070C0"/>
                </a:solidFill>
              </a:rPr>
              <a:t>5-Control :</a:t>
            </a:r>
          </a:p>
          <a:p>
            <a:pPr marL="0" indent="0">
              <a:buNone/>
            </a:pPr>
            <a:r>
              <a:rPr lang="en-US" sz="2000" b="1" dirty="0" smtClean="0"/>
              <a:t>   </a:t>
            </a:r>
            <a:r>
              <a:rPr lang="en-US" sz="2000" b="1" dirty="0" err="1" smtClean="0"/>
              <a:t>Tarck</a:t>
            </a:r>
            <a:r>
              <a:rPr lang="en-US" sz="2000" b="1" dirty="0" smtClean="0"/>
              <a:t>, Optimize &amp; Improve: </a:t>
            </a:r>
            <a:r>
              <a:rPr lang="en-US" sz="2000" dirty="0" smtClean="0"/>
              <a:t>improve your email marketing based on open rates, click-through-rates, </a:t>
            </a:r>
            <a:br>
              <a:rPr lang="en-US" sz="2000" dirty="0" smtClean="0"/>
            </a:br>
            <a:r>
              <a:rPr lang="en-US" sz="2000" dirty="0" smtClean="0"/>
              <a:t>   conversions, unsubscribes and feedback from subscribers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8468005" y="1102284"/>
            <a:ext cx="14219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 smtClean="0">
                <a:ln/>
                <a:solidFill>
                  <a:schemeClr val="accent4"/>
                </a:solidFill>
              </a:rPr>
              <a:t>Chapter 1</a:t>
            </a:r>
            <a:endParaRPr lang="en-US" sz="2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44946" y="3440203"/>
            <a:ext cx="14219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 smtClean="0">
                <a:ln/>
                <a:solidFill>
                  <a:schemeClr val="accent4"/>
                </a:solidFill>
              </a:rPr>
              <a:t>Chapter 2</a:t>
            </a:r>
            <a:endParaRPr lang="en-US" sz="2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68005" y="4443605"/>
            <a:ext cx="14219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 smtClean="0">
                <a:ln/>
                <a:solidFill>
                  <a:schemeClr val="accent4"/>
                </a:solidFill>
              </a:rPr>
              <a:t>Chapter 3</a:t>
            </a:r>
            <a:endParaRPr lang="en-US" sz="2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14740" y="5799167"/>
            <a:ext cx="14219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 smtClean="0">
                <a:ln/>
                <a:solidFill>
                  <a:schemeClr val="accent4"/>
                </a:solidFill>
              </a:rPr>
              <a:t>Chapter 4</a:t>
            </a:r>
            <a:endParaRPr lang="en-US" sz="24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93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505" y="2383945"/>
            <a:ext cx="10832024" cy="1479172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NeoTech" panose="02000803040000020004" pitchFamily="50" charset="0"/>
              </a:rPr>
              <a:t>Chapter 2: Email Marketing Strategy</a:t>
            </a:r>
            <a:br>
              <a:rPr lang="en-US" b="1" dirty="0" smtClean="0">
                <a:latin typeface="NeoTech" panose="02000803040000020004" pitchFamily="50" charset="0"/>
              </a:rPr>
            </a:br>
            <a:endParaRPr lang="en-US" dirty="0">
              <a:latin typeface="NeoTech" panose="02000803040000020004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6173" y="5157761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926" y="3863117"/>
            <a:ext cx="2558074" cy="2887193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8" y="2923471"/>
            <a:ext cx="1974634" cy="160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3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76" b="47029"/>
          <a:stretch/>
        </p:blipFill>
        <p:spPr>
          <a:xfrm>
            <a:off x="5042486" y="4040514"/>
            <a:ext cx="6241143" cy="2300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76" b="47029"/>
          <a:stretch/>
        </p:blipFill>
        <p:spPr>
          <a:xfrm>
            <a:off x="2532741" y="2423419"/>
            <a:ext cx="6241143" cy="2300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76" b="47029"/>
          <a:stretch/>
        </p:blipFill>
        <p:spPr>
          <a:xfrm>
            <a:off x="493484" y="785908"/>
            <a:ext cx="6241143" cy="2300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179" y="1273273"/>
            <a:ext cx="10515600" cy="1325563"/>
          </a:xfrm>
        </p:spPr>
        <p:txBody>
          <a:bodyPr/>
          <a:lstStyle/>
          <a:p>
            <a:r>
              <a:rPr lang="en-US" dirty="0" smtClean="0"/>
              <a:t>1-Build New Email List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30302" y="27149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2-Create Lead Magnet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905258" y="45871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3-Email Content Plan</a:t>
            </a:r>
            <a:br>
              <a:rPr lang="en-US" dirty="0" smtClean="0"/>
            </a:br>
            <a:r>
              <a:rPr lang="en-US" sz="2200" dirty="0" smtClean="0"/>
              <a:t>(Email Sequence (Drip Campaign) &amp; Email Types, )</a:t>
            </a:r>
            <a:br>
              <a:rPr lang="en-US" sz="2200" dirty="0" smtClean="0"/>
            </a:br>
            <a:r>
              <a:rPr lang="en-US" sz="2700" b="1" dirty="0" smtClean="0">
                <a:solidFill>
                  <a:srgbClr val="0070C0"/>
                </a:solidFill>
              </a:rPr>
              <a:t/>
            </a:r>
            <a:br>
              <a:rPr lang="en-US" sz="2700" b="1" dirty="0" smtClean="0">
                <a:solidFill>
                  <a:srgbClr val="0070C0"/>
                </a:solidFill>
              </a:rPr>
            </a:br>
            <a:endParaRPr lang="en-US" sz="2700" dirty="0"/>
          </a:p>
        </p:txBody>
      </p:sp>
      <p:sp>
        <p:nvSpPr>
          <p:cNvPr id="10" name="Rectangle 9"/>
          <p:cNvSpPr/>
          <p:nvPr/>
        </p:nvSpPr>
        <p:spPr>
          <a:xfrm>
            <a:off x="1549382" y="0"/>
            <a:ext cx="6986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NeoTech" panose="02000803040000020004" pitchFamily="50" charset="0"/>
              </a:rPr>
              <a:t>Email Marketing Strategy</a:t>
            </a:r>
            <a:endParaRPr lang="en-US" sz="4400" dirty="0">
              <a:solidFill>
                <a:schemeClr val="bg1"/>
              </a:solidFill>
              <a:latin typeface="NeoTech" panose="020008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57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76" b="47029"/>
          <a:stretch/>
        </p:blipFill>
        <p:spPr>
          <a:xfrm>
            <a:off x="2510970" y="1953303"/>
            <a:ext cx="6241143" cy="230029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16943" y="2440668"/>
            <a:ext cx="10515600" cy="1325563"/>
          </a:xfrm>
        </p:spPr>
        <p:txBody>
          <a:bodyPr/>
          <a:lstStyle/>
          <a:p>
            <a:r>
              <a:rPr lang="en-US" dirty="0" smtClean="0"/>
              <a:t>1-Build New Email 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3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5191" y="-23129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NeoTech" panose="02000803040000020004" pitchFamily="50" charset="0"/>
              </a:rPr>
              <a:t>Build a new Email List</a:t>
            </a:r>
            <a:endParaRPr lang="en-US" dirty="0">
              <a:solidFill>
                <a:schemeClr val="bg1"/>
              </a:solidFill>
              <a:latin typeface="NeoTech" panose="02000803040000020004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15" y="1094270"/>
            <a:ext cx="10515600" cy="4351338"/>
          </a:xfrm>
        </p:spPr>
        <p:txBody>
          <a:bodyPr/>
          <a:lstStyle/>
          <a:p>
            <a:r>
              <a:rPr lang="en-US" b="1" dirty="0" smtClean="0"/>
              <a:t>Sign up forms</a:t>
            </a:r>
            <a:endParaRPr lang="en-US" dirty="0" smtClean="0"/>
          </a:p>
          <a:p>
            <a:r>
              <a:rPr lang="en-US" dirty="0" smtClean="0"/>
              <a:t>Add </a:t>
            </a:r>
            <a:r>
              <a:rPr lang="en-US" dirty="0"/>
              <a:t>Sign Up </a:t>
            </a:r>
            <a:r>
              <a:rPr lang="en-US" dirty="0" smtClean="0"/>
              <a:t>Form in your website.</a:t>
            </a:r>
            <a:endParaRPr lang="ar-EG" dirty="0" smtClean="0"/>
          </a:p>
          <a:p>
            <a:r>
              <a:rPr lang="en-US" dirty="0" smtClean="0"/>
              <a:t>Put at least one email sign up form on your about page</a:t>
            </a:r>
            <a:r>
              <a:rPr lang="en-US" dirty="0"/>
              <a:t> </a:t>
            </a:r>
            <a:r>
              <a:rPr lang="en-US" dirty="0" smtClean="0"/>
              <a:t>in your website.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20" y="2784658"/>
            <a:ext cx="6752710" cy="365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1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9992" y="1482863"/>
            <a:ext cx="10668000" cy="2380254"/>
          </a:xfrm>
        </p:spPr>
        <p:txBody>
          <a:bodyPr>
            <a:normAutofit/>
          </a:bodyPr>
          <a:lstStyle/>
          <a:p>
            <a:r>
              <a:rPr lang="en-US" dirty="0" smtClean="0"/>
              <a:t>Chapter 1: Why Email Marketing ?</a:t>
            </a:r>
            <a:br>
              <a:rPr lang="en-US" dirty="0" smtClean="0"/>
            </a:br>
            <a:r>
              <a:rPr lang="en-US" sz="3600" dirty="0" smtClean="0"/>
              <a:t>Introduction &amp; Important Statistics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690" y="3807051"/>
            <a:ext cx="2558074" cy="2887193"/>
          </a:xfrm>
          <a:prstGeom prst="rect">
            <a:avLst/>
          </a:prstGeom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3" y="3003375"/>
            <a:ext cx="1974634" cy="160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7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179" y="20072"/>
            <a:ext cx="10515600" cy="1325563"/>
          </a:xfrm>
        </p:spPr>
        <p:txBody>
          <a:bodyPr/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960" y="776463"/>
            <a:ext cx="603184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Create Squeeze Pages (pop up)</a:t>
            </a:r>
            <a:endParaRPr lang="en-US" dirty="0" smtClean="0"/>
          </a:p>
          <a:p>
            <a:r>
              <a:rPr lang="en-US" dirty="0" smtClean="0"/>
              <a:t>If you’re serious about building your email list you NEED </a:t>
            </a:r>
            <a:r>
              <a:rPr lang="en-US" dirty="0" smtClean="0">
                <a:hlinkClick r:id="rId2" tooltip="Squeeze Page"/>
              </a:rPr>
              <a:t>a squeeze page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(In other words: a page designed to convert visitors into email subscribers).</a:t>
            </a:r>
          </a:p>
          <a:p>
            <a:r>
              <a:rPr lang="en-US" dirty="0" smtClean="0"/>
              <a:t>Here’s an example from </a:t>
            </a:r>
            <a:r>
              <a:rPr lang="en-US" dirty="0" err="1" smtClean="0"/>
              <a:t>backlinko</a:t>
            </a:r>
            <a:r>
              <a:rPr lang="en-US" dirty="0" smtClean="0"/>
              <a:t> website.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54" y="1563350"/>
            <a:ext cx="6067646" cy="37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0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538" y="815291"/>
            <a:ext cx="10515600" cy="1325563"/>
          </a:xfrm>
        </p:spPr>
        <p:txBody>
          <a:bodyPr/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612" y="1038550"/>
            <a:ext cx="5381702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Exit-Intent Popups</a:t>
            </a:r>
            <a:endParaRPr lang="en-US" dirty="0" smtClean="0"/>
          </a:p>
          <a:p>
            <a:r>
              <a:rPr lang="en-US" dirty="0" smtClean="0"/>
              <a:t>We all don’t love popups</a:t>
            </a:r>
            <a:br>
              <a:rPr lang="en-US" dirty="0" smtClean="0"/>
            </a:br>
            <a:r>
              <a:rPr lang="en-US" dirty="0" smtClean="0"/>
              <a:t>But Exit-Intent Popups are the best.</a:t>
            </a:r>
          </a:p>
          <a:p>
            <a:endParaRPr lang="en-US" dirty="0" smtClean="0"/>
          </a:p>
          <a:p>
            <a:r>
              <a:rPr lang="en-US" dirty="0" smtClean="0"/>
              <a:t> Not only does it offer something cool, but this popup only appears if you’re leaving the site anyway.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833" y="1478072"/>
            <a:ext cx="5879117" cy="310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1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97024" y="1042988"/>
            <a:ext cx="5189390" cy="48183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Other Email Building tools</a:t>
            </a:r>
            <a:endParaRPr lang="en-US" dirty="0" smtClean="0"/>
          </a:p>
          <a:p>
            <a:r>
              <a:rPr lang="en-US" dirty="0" smtClean="0"/>
              <a:t>We strongly recommend that you create our own website, but if you don’t, you still have different ways to build an email list.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Examples:</a:t>
            </a:r>
          </a:p>
          <a:p>
            <a:pPr marL="0" indent="0">
              <a:buNone/>
            </a:pPr>
            <a:r>
              <a:rPr lang="en-US" dirty="0" smtClean="0"/>
              <a:t>1-Facebook Lead Forms.</a:t>
            </a:r>
            <a:br>
              <a:rPr lang="en-US" dirty="0" smtClean="0"/>
            </a:br>
            <a:r>
              <a:rPr lang="en-US" dirty="0" smtClean="0"/>
              <a:t>2-Google forms.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17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64" y="2517774"/>
            <a:ext cx="4344587" cy="3473450"/>
          </a:xfrm>
        </p:spPr>
      </p:pic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" t="3114"/>
          <a:stretch/>
        </p:blipFill>
        <p:spPr>
          <a:xfrm>
            <a:off x="5500688" y="2501105"/>
            <a:ext cx="6324602" cy="35067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38" y="801988"/>
            <a:ext cx="1514174" cy="151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0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8" y="2534883"/>
            <a:ext cx="3018553" cy="185138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648" y="1949449"/>
            <a:ext cx="6060152" cy="38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9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76" b="47029"/>
          <a:stretch/>
        </p:blipFill>
        <p:spPr>
          <a:xfrm>
            <a:off x="2769046" y="2238807"/>
            <a:ext cx="6241143" cy="2300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6417" y="2558122"/>
            <a:ext cx="10515600" cy="1325563"/>
          </a:xfrm>
        </p:spPr>
        <p:txBody>
          <a:bodyPr/>
          <a:lstStyle/>
          <a:p>
            <a:r>
              <a:rPr lang="en-US" dirty="0" smtClean="0"/>
              <a:t>2-Create Lead Magnet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0771" y="6049282"/>
            <a:ext cx="10515600" cy="435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58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0569" y="22789"/>
            <a:ext cx="10515600" cy="1325563"/>
          </a:xfrm>
        </p:spPr>
        <p:txBody>
          <a:bodyPr/>
          <a:lstStyle/>
          <a:p>
            <a:r>
              <a:rPr lang="en-US" b="1" dirty="0" smtClean="0"/>
              <a:t>Create Lead Magnets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842" y="1106968"/>
            <a:ext cx="10656376" cy="51540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Lead Magnets are the lifeblood of any list building campaign.</a:t>
            </a:r>
            <a:br>
              <a:rPr lang="en-US" dirty="0" smtClean="0"/>
            </a:br>
            <a:r>
              <a:rPr lang="en-US" dirty="0" smtClean="0"/>
              <a:t>It’s the tempting bribe that will attract subscribers.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more valuable your lead magnet, the more signups you’ll get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3406" t="5705" r="1251" b="10168"/>
          <a:stretch/>
        </p:blipFill>
        <p:spPr>
          <a:xfrm>
            <a:off x="3701143" y="3090424"/>
            <a:ext cx="4182626" cy="357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3393" t="5705" r="1250" b="10168"/>
          <a:stretch/>
        </p:blipFill>
        <p:spPr>
          <a:xfrm>
            <a:off x="5994400" y="1027906"/>
            <a:ext cx="5359400" cy="4579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096" t="9375" r="62215" b="13442"/>
          <a:stretch/>
        </p:blipFill>
        <p:spPr>
          <a:xfrm>
            <a:off x="1079681" y="818584"/>
            <a:ext cx="4159976" cy="535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4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48" t="6696" r="3594" b="10096"/>
          <a:stretch/>
        </p:blipFill>
        <p:spPr>
          <a:xfrm>
            <a:off x="838200" y="1027906"/>
            <a:ext cx="10479314" cy="525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3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00" y="-258990"/>
            <a:ext cx="10515600" cy="1325563"/>
          </a:xfrm>
        </p:spPr>
        <p:txBody>
          <a:bodyPr/>
          <a:lstStyle/>
          <a:p>
            <a:r>
              <a:rPr lang="en-US" dirty="0" smtClean="0"/>
              <a:t>How to find your lead magnet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382" t="24951" r="9283" b="18502"/>
          <a:stretch/>
        </p:blipFill>
        <p:spPr>
          <a:xfrm>
            <a:off x="609599" y="1564367"/>
            <a:ext cx="10972801" cy="413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2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947" y="158685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Email marketing is the digital marketing practice of communicating with </a:t>
            </a:r>
            <a:r>
              <a:rPr lang="en-US" sz="4000" u="sng" dirty="0" smtClean="0"/>
              <a:t>leads</a:t>
            </a:r>
            <a:r>
              <a:rPr lang="en-US" sz="4000" dirty="0" smtClean="0"/>
              <a:t> and </a:t>
            </a:r>
            <a:r>
              <a:rPr lang="en-US" sz="4000" u="sng" dirty="0" smtClean="0"/>
              <a:t>customers</a:t>
            </a:r>
            <a:r>
              <a:rPr lang="en-US" sz="4000" dirty="0" smtClean="0"/>
              <a:t> with </a:t>
            </a:r>
            <a:r>
              <a:rPr lang="en-US" sz="4000" u="sng" dirty="0" smtClean="0"/>
              <a:t>email.</a:t>
            </a:r>
            <a:r>
              <a:rPr lang="en-US" sz="4000" dirty="0" smtClean="0"/>
              <a:t> </a:t>
            </a:r>
          </a:p>
          <a:p>
            <a:pPr marL="0" indent="0" algn="ctr">
              <a:buNone/>
            </a:pPr>
            <a:endParaRPr lang="en-US" sz="40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76829" y="-239783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NeoTech" panose="02000803040000020004" pitchFamily="50" charset="0"/>
              </a:rPr>
              <a:t>Email Marketing Definition</a:t>
            </a:r>
            <a:endParaRPr lang="en-US" dirty="0">
              <a:solidFill>
                <a:schemeClr val="bg1"/>
              </a:solidFill>
              <a:latin typeface="NeoTech" panose="02000803040000020004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45" y="2743200"/>
            <a:ext cx="4685883" cy="381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1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704" y="-324192"/>
            <a:ext cx="10515600" cy="1325563"/>
          </a:xfrm>
        </p:spPr>
        <p:txBody>
          <a:bodyPr/>
          <a:lstStyle/>
          <a:p>
            <a:r>
              <a:rPr lang="en-US" dirty="0" smtClean="0"/>
              <a:t>Lead Magnet Example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2" y="1281124"/>
            <a:ext cx="5317454" cy="5317454"/>
          </a:xfrm>
        </p:spPr>
      </p:pic>
    </p:spTree>
    <p:extLst>
      <p:ext uri="{BB962C8B-B14F-4D97-AF65-F5344CB8AC3E}">
        <p14:creationId xmlns:p14="http://schemas.microsoft.com/office/powerpoint/2010/main" val="410436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989" t="22633" r="19762" b="519"/>
          <a:stretch/>
        </p:blipFill>
        <p:spPr>
          <a:xfrm>
            <a:off x="2433711" y="763572"/>
            <a:ext cx="6682156" cy="541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3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76" b="47029"/>
          <a:stretch/>
        </p:blipFill>
        <p:spPr>
          <a:xfrm>
            <a:off x="3004457" y="2440505"/>
            <a:ext cx="6923313" cy="2300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5486" y="299578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3-Email Content Plan</a:t>
            </a:r>
            <a:br>
              <a:rPr lang="en-US" dirty="0" smtClean="0"/>
            </a:br>
            <a:r>
              <a:rPr lang="en-US" sz="2700" dirty="0" smtClean="0"/>
              <a:t>(Email </a:t>
            </a:r>
            <a:r>
              <a:rPr lang="en-US" sz="2700" dirty="0"/>
              <a:t>Sequence (Drip Campaign</a:t>
            </a:r>
            <a:r>
              <a:rPr lang="en-US" sz="2700" dirty="0" smtClean="0"/>
              <a:t>)</a:t>
            </a:r>
            <a:r>
              <a:rPr lang="en-US" sz="2700" dirty="0"/>
              <a:t> </a:t>
            </a:r>
            <a:r>
              <a:rPr lang="en-US" sz="2700" dirty="0" smtClean="0"/>
              <a:t>&amp; Email </a:t>
            </a:r>
            <a:r>
              <a:rPr lang="en-US" sz="2700" dirty="0"/>
              <a:t>Types,</a:t>
            </a:r>
            <a:r>
              <a:rPr lang="en-US" sz="2700" dirty="0" smtClean="0"/>
              <a:t> </a:t>
            </a:r>
            <a:r>
              <a:rPr lang="en-US" sz="2700" dirty="0"/>
              <a:t>)</a:t>
            </a:r>
            <a:br>
              <a:rPr lang="en-US" sz="2700" dirty="0"/>
            </a:br>
            <a:r>
              <a:rPr lang="en-US" sz="2700" b="1" dirty="0">
                <a:solidFill>
                  <a:srgbClr val="0070C0"/>
                </a:solidFill>
              </a:rPr>
              <a:t/>
            </a:r>
            <a:br>
              <a:rPr lang="en-US" sz="2700" b="1" dirty="0">
                <a:solidFill>
                  <a:srgbClr val="0070C0"/>
                </a:solidFill>
              </a:rPr>
            </a:b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027" y="4822043"/>
            <a:ext cx="10515600" cy="4351338"/>
          </a:xfrm>
        </p:spPr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2876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4934" y="2319111"/>
            <a:ext cx="10515600" cy="1325563"/>
          </a:xfrm>
        </p:spPr>
        <p:txBody>
          <a:bodyPr/>
          <a:lstStyle/>
          <a:p>
            <a:r>
              <a:rPr lang="en-US" dirty="0" smtClean="0"/>
              <a:t>Email Sequence</a:t>
            </a:r>
            <a:br>
              <a:rPr lang="en-US" dirty="0" smtClean="0"/>
            </a:br>
            <a:r>
              <a:rPr lang="en-US" dirty="0" smtClean="0"/>
              <a:t>(Drip Campaign)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59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076" t="28125" r="13633" b="29415"/>
          <a:stretch/>
        </p:blipFill>
        <p:spPr>
          <a:xfrm>
            <a:off x="1291771" y="1828800"/>
            <a:ext cx="9535886" cy="310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5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36" t="10467" r="2254" b="14533"/>
          <a:stretch/>
        </p:blipFill>
        <p:spPr>
          <a:xfrm>
            <a:off x="551543" y="1027906"/>
            <a:ext cx="11230428" cy="503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9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247" y="-267921"/>
            <a:ext cx="10515600" cy="1325563"/>
          </a:xfrm>
        </p:spPr>
        <p:txBody>
          <a:bodyPr/>
          <a:lstStyle/>
          <a:p>
            <a:r>
              <a:rPr lang="en-US" dirty="0" smtClean="0"/>
              <a:t>Drip Campaign Example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brightnessContrast bright="-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320" y="1057642"/>
            <a:ext cx="8522276" cy="5690741"/>
          </a:xfrm>
          <a:effectLst>
            <a:reflection stA="45000" endPos="65000" dist="50800" dir="5400000" sy="-100000" algn="bl" rotWithShape="0"/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71172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376" t="7093" r="60597" b="46082"/>
          <a:stretch/>
        </p:blipFill>
        <p:spPr>
          <a:xfrm>
            <a:off x="391885" y="1865993"/>
            <a:ext cx="4557486" cy="3425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7156" t="4811" r="1864" b="7688"/>
          <a:stretch/>
        </p:blipFill>
        <p:spPr>
          <a:xfrm>
            <a:off x="5620657" y="1027906"/>
            <a:ext cx="5733143" cy="55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0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8372" y="2295525"/>
            <a:ext cx="10515600" cy="1325563"/>
          </a:xfrm>
        </p:spPr>
        <p:txBody>
          <a:bodyPr/>
          <a:lstStyle/>
          <a:p>
            <a:r>
              <a:rPr lang="en-US" dirty="0" smtClean="0"/>
              <a:t>Email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3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621" y="896236"/>
            <a:ext cx="5264259" cy="5925076"/>
          </a:xfrm>
        </p:spPr>
      </p:pic>
      <p:sp>
        <p:nvSpPr>
          <p:cNvPr id="5" name="Rectangle 4"/>
          <p:cNvSpPr/>
          <p:nvPr/>
        </p:nvSpPr>
        <p:spPr>
          <a:xfrm>
            <a:off x="187649" y="1027906"/>
            <a:ext cx="63439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1-The </a:t>
            </a:r>
            <a:r>
              <a:rPr lang="en-US" sz="2400" b="1" dirty="0"/>
              <a:t>Content </a:t>
            </a:r>
            <a:r>
              <a:rPr lang="en-US" sz="2400" b="1" dirty="0" smtClean="0"/>
              <a:t>Newsletter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he Content Newsletter is a newsletter that provides 100% pure value.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value can be in the form of a handful of tips. Or links to helpful resources. Or a personal story.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exact type of value doesn’t really matter. As long as you don’t pitch anything, you’re good.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 fact, pure value newsletters are so rare that your subscribers will LOVE you for them.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88751" y="48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Email Types</a:t>
            </a:r>
            <a:br>
              <a:rPr lang="en-US" b="1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22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259" y="-511804"/>
            <a:ext cx="11233068" cy="1725506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NeoTech" panose="02000803040000020004" pitchFamily="50" charset="0"/>
              </a:rPr>
              <a:t>Timeline &amp; Evolution of Email Marketing</a:t>
            </a:r>
            <a:endParaRPr lang="en-US" sz="3600" dirty="0">
              <a:solidFill>
                <a:schemeClr val="bg1"/>
              </a:solidFill>
              <a:latin typeface="NeoTech" panose="02000803040000020004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309"/>
          <a:stretch/>
        </p:blipFill>
        <p:spPr>
          <a:xfrm>
            <a:off x="2917373" y="1007722"/>
            <a:ext cx="6638686" cy="558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4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653" y="51406"/>
            <a:ext cx="10515600" cy="1325563"/>
          </a:xfrm>
        </p:spPr>
        <p:txBody>
          <a:bodyPr/>
          <a:lstStyle/>
          <a:p>
            <a:r>
              <a:rPr lang="en-US" b="1" dirty="0" smtClean="0"/>
              <a:t>Email Types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761" y="1215251"/>
            <a:ext cx="666751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2-</a:t>
            </a:r>
            <a:r>
              <a:rPr lang="en-US" b="1" dirty="0" smtClean="0"/>
              <a:t> </a:t>
            </a:r>
            <a:r>
              <a:rPr lang="en-US" b="1" dirty="0"/>
              <a:t>The Marketing </a:t>
            </a:r>
            <a:r>
              <a:rPr lang="en-US" b="1" dirty="0" smtClean="0"/>
              <a:t>Offer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2400" dirty="0" smtClean="0"/>
              <a:t>The Marketing offer is just like it sounds:</a:t>
            </a:r>
          </a:p>
          <a:p>
            <a:r>
              <a:rPr lang="en-US" sz="2400" dirty="0" smtClean="0"/>
              <a:t>It’s an email that pushes your subscribers to make a purchase.</a:t>
            </a:r>
          </a:p>
          <a:p>
            <a:r>
              <a:rPr lang="en-US" sz="2400" dirty="0" smtClean="0"/>
              <a:t>(Usually in the form of a limited-time sale).</a:t>
            </a:r>
          </a:p>
          <a:p>
            <a:r>
              <a:rPr lang="en-US" sz="2400" dirty="0" smtClean="0"/>
              <a:t>Here’s the template to follow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095" y="857401"/>
            <a:ext cx="5209681" cy="583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179" y="0"/>
            <a:ext cx="10515600" cy="1325563"/>
          </a:xfrm>
        </p:spPr>
        <p:txBody>
          <a:bodyPr/>
          <a:lstStyle/>
          <a:p>
            <a:r>
              <a:rPr lang="en-US" dirty="0" smtClean="0"/>
              <a:t>Important Hint: The P.S. Note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6222"/>
            <a:ext cx="10515600" cy="4351338"/>
          </a:xfrm>
        </p:spPr>
        <p:txBody>
          <a:bodyPr/>
          <a:lstStyle/>
          <a:p>
            <a:r>
              <a:rPr lang="en-US" dirty="0" smtClean="0"/>
              <a:t>A PS is an underrated little tactic that can easily double your conversion rate. Why?</a:t>
            </a:r>
          </a:p>
          <a:p>
            <a:r>
              <a:rPr lang="en-US" dirty="0" smtClean="0"/>
              <a:t>Because lots of people will skim your message… but stop and read your PS word-for-word.</a:t>
            </a:r>
          </a:p>
          <a:p>
            <a:r>
              <a:rPr lang="en-US" dirty="0" smtClean="0"/>
              <a:t>All you need to do here is summarize your offer and include another call-to-action.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03" y="3957792"/>
            <a:ext cx="7874426" cy="238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5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4235" y="4116"/>
            <a:ext cx="10515600" cy="1325563"/>
          </a:xfrm>
        </p:spPr>
        <p:txBody>
          <a:bodyPr/>
          <a:lstStyle/>
          <a:p>
            <a:r>
              <a:rPr lang="en-US" b="1" dirty="0" smtClean="0"/>
              <a:t>Email Types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752" y="1329679"/>
            <a:ext cx="6294283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3-The </a:t>
            </a:r>
            <a:r>
              <a:rPr lang="en-US" b="1" dirty="0"/>
              <a:t>Blog Post </a:t>
            </a:r>
            <a:r>
              <a:rPr lang="en-US" b="1" dirty="0" smtClean="0"/>
              <a:t>Newsletter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dirty="0" smtClean="0"/>
              <a:t>When it comes to content promotion, email is king.</a:t>
            </a:r>
          </a:p>
          <a:p>
            <a:r>
              <a:rPr lang="en-US" dirty="0" smtClean="0"/>
              <a:t>Use this template to promote your blog posts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12" y="959513"/>
            <a:ext cx="5462023" cy="562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2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465" y="30127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07012" y="4682331"/>
            <a:ext cx="10515600" cy="435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95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961" y="2398972"/>
            <a:ext cx="10832024" cy="14791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Chapter 3:Tactics &amp; Actions</a:t>
            </a:r>
            <a:br>
              <a:rPr lang="en-US" b="1" dirty="0"/>
            </a:br>
            <a:r>
              <a:rPr lang="en-US" sz="2000" b="1" dirty="0"/>
              <a:t>Email Marketing Software &amp; Automation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6173" y="5157761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926" y="3863117"/>
            <a:ext cx="2558074" cy="2887193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8" y="3074468"/>
            <a:ext cx="1974634" cy="160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8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975" y="-249238"/>
            <a:ext cx="10515600" cy="1325563"/>
          </a:xfrm>
        </p:spPr>
        <p:txBody>
          <a:bodyPr/>
          <a:lstStyle/>
          <a:p>
            <a:r>
              <a:rPr lang="en-US" dirty="0"/>
              <a:t>Email Marketing Software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738" y="10763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This software can be used for a variety of different </a:t>
            </a:r>
            <a:r>
              <a:rPr lang="en-US" dirty="0" smtClean="0"/>
              <a:t>purposes: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Growing </a:t>
            </a:r>
            <a:r>
              <a:rPr lang="en-US" dirty="0"/>
              <a:t>a list of email </a:t>
            </a:r>
            <a:r>
              <a:rPr lang="en-US" dirty="0" smtClean="0"/>
              <a:t>subscribers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Designing </a:t>
            </a:r>
            <a:r>
              <a:rPr lang="en-US" dirty="0"/>
              <a:t>and building customized </a:t>
            </a:r>
            <a:r>
              <a:rPr lang="en-US" dirty="0">
                <a:hlinkClick r:id="rId2"/>
              </a:rPr>
              <a:t>email </a:t>
            </a:r>
            <a:r>
              <a:rPr lang="en-US" dirty="0" smtClean="0">
                <a:hlinkClick r:id="rId2"/>
              </a:rPr>
              <a:t>templates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Creating </a:t>
            </a:r>
            <a:r>
              <a:rPr lang="en-US" dirty="0"/>
              <a:t>segmented lists for more targeted, relevant emails to be sent. </a:t>
            </a:r>
            <a:endParaRPr lang="en-US" dirty="0" smtClean="0"/>
          </a:p>
          <a:p>
            <a:r>
              <a:rPr lang="en-US" dirty="0" smtClean="0"/>
              <a:t>Automate the full email sequence process.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45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501" y="-168977"/>
            <a:ext cx="10515600" cy="1325563"/>
          </a:xfrm>
        </p:spPr>
        <p:txBody>
          <a:bodyPr/>
          <a:lstStyle/>
          <a:p>
            <a:r>
              <a:rPr lang="en-US" dirty="0" smtClean="0"/>
              <a:t>Email Marketing Software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l="21420" t="24833" r="23222" b="9326"/>
          <a:stretch/>
        </p:blipFill>
        <p:spPr>
          <a:xfrm>
            <a:off x="2102736" y="1254235"/>
            <a:ext cx="7660902" cy="492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5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592682"/>
            <a:ext cx="4406152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You can use </a:t>
            </a:r>
            <a:r>
              <a:rPr lang="en-US" dirty="0" err="1" smtClean="0">
                <a:hlinkClick r:id="rId2" tooltip="MailChimp"/>
              </a:rPr>
              <a:t>MailChimp</a:t>
            </a:r>
            <a:r>
              <a:rPr lang="en-US" dirty="0" smtClean="0"/>
              <a:t> to send simple newsletters. Or it can be a full marketing automation platform that taps into behavior-based messages.</a:t>
            </a:r>
          </a:p>
          <a:p>
            <a:r>
              <a:rPr lang="en-US" dirty="0" smtClean="0"/>
              <a:t>It’s one of the few platforms that lets you keep it simple. But if you do want to dig into more complicated stuff, you can.</a:t>
            </a:r>
          </a:p>
          <a:p>
            <a:r>
              <a:rPr lang="en-US" dirty="0" smtClean="0"/>
              <a:t>Pricing is free up to 2k subscribers (with limited features). Their pro plans start at $10/month.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50" y="1690688"/>
            <a:ext cx="6038149" cy="367517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00907" y="-169448"/>
            <a:ext cx="10515600" cy="1325563"/>
          </a:xfrm>
        </p:spPr>
        <p:txBody>
          <a:bodyPr/>
          <a:lstStyle/>
          <a:p>
            <a:r>
              <a:rPr lang="en-US" dirty="0" err="1" smtClean="0"/>
              <a:t>MailChimp</a:t>
            </a:r>
            <a:r>
              <a:rPr lang="en-US" dirty="0" smtClean="0"/>
              <a:t> Email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99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9" y="803649"/>
            <a:ext cx="10542131" cy="5072715"/>
          </a:xfrm>
        </p:spPr>
      </p:pic>
    </p:spTree>
    <p:extLst>
      <p:ext uri="{BB962C8B-B14F-4D97-AF65-F5344CB8AC3E}">
        <p14:creationId xmlns:p14="http://schemas.microsoft.com/office/powerpoint/2010/main" val="416598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9043" y="81231"/>
            <a:ext cx="10515600" cy="1325563"/>
          </a:xfrm>
        </p:spPr>
        <p:txBody>
          <a:bodyPr/>
          <a:lstStyle/>
          <a:p>
            <a:r>
              <a:rPr lang="en-US" b="1" dirty="0" smtClean="0"/>
              <a:t>Marketing Automation 101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26" y="1586474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A lot of people consider marketing automation “the next big thing” in digital marketing.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Like any tool, automation is all about how you use it.</a:t>
            </a:r>
          </a:p>
          <a:p>
            <a:r>
              <a:rPr lang="en-US" dirty="0" smtClean="0"/>
              <a:t>When you use it right, you can get your messages in front of the right people at the right time.</a:t>
            </a:r>
          </a:p>
          <a:p>
            <a:r>
              <a:rPr lang="en-US" dirty="0" smtClean="0"/>
              <a:t>Which is MUCH better than mass emailing your entire list with the same exact message.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82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035" y="-247908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NeoTech" panose="02000803040000020004" pitchFamily="50" charset="0"/>
              </a:rPr>
              <a:t>New Email Marketing techniques</a:t>
            </a:r>
            <a:endParaRPr lang="en-US" dirty="0">
              <a:solidFill>
                <a:schemeClr val="bg1"/>
              </a:solidFill>
              <a:latin typeface="NeoTech" panose="02000803040000020004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735" y="27400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8128"/>
          <a:stretch/>
        </p:blipFill>
        <p:spPr>
          <a:xfrm>
            <a:off x="367837" y="1538514"/>
            <a:ext cx="11685798" cy="459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2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508" y="95596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How to Create Awesome Auto responder Sequences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508" y="2281531"/>
            <a:ext cx="10515600" cy="4351338"/>
          </a:xfrm>
        </p:spPr>
        <p:txBody>
          <a:bodyPr/>
          <a:lstStyle/>
          <a:p>
            <a:r>
              <a:rPr lang="en-US" dirty="0" smtClean="0"/>
              <a:t>The content of your auto responder will be completely different for a blog vs. an ecommerce site vs. a SaaS company.</a:t>
            </a:r>
          </a:p>
          <a:p>
            <a:r>
              <a:rPr lang="en-US" dirty="0" smtClean="0"/>
              <a:t>But they all have the same basic structure: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8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3365"/>
            <a:ext cx="10311906" cy="46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Once you get the hang of creating a basic auto responder, you can try using different auto responders for different people.</a:t>
            </a:r>
          </a:p>
          <a:p>
            <a:r>
              <a:rPr lang="en-US" dirty="0" smtClean="0"/>
              <a:t>For example:</a:t>
            </a:r>
          </a:p>
          <a:p>
            <a:r>
              <a:rPr lang="en-US" dirty="0" smtClean="0"/>
              <a:t>Let’s say you run a SaaS company that helps people make doctor’s appointments.</a:t>
            </a:r>
          </a:p>
          <a:p>
            <a:r>
              <a:rPr lang="en-US" dirty="0" smtClean="0"/>
              <a:t>And you have two types of people that visit your site: doctors and patients.</a:t>
            </a:r>
          </a:p>
          <a:p>
            <a:r>
              <a:rPr lang="en-US" dirty="0" smtClean="0"/>
              <a:t>Does it make sense to put a doctor and a patient in the same auto responder?</a:t>
            </a:r>
          </a:p>
          <a:p>
            <a:pPr marL="0" indent="0">
              <a:buNone/>
            </a:pPr>
            <a:r>
              <a:rPr lang="en-US" dirty="0" smtClean="0"/>
              <a:t>Nope!</a:t>
            </a:r>
          </a:p>
          <a:p>
            <a:r>
              <a:rPr lang="en-US" dirty="0" smtClean="0"/>
              <a:t>Instead, you want to create a different auto responder for each group: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3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674" y="913765"/>
            <a:ext cx="10515600" cy="1325563"/>
          </a:xfrm>
        </p:spPr>
        <p:txBody>
          <a:bodyPr/>
          <a:lstStyle/>
          <a:p>
            <a:r>
              <a:rPr lang="en-US" b="1" dirty="0" smtClean="0"/>
              <a:t>Set Up Segmentation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Segmentation is another easy way to get started with marketing automation.</a:t>
            </a:r>
          </a:p>
          <a:p>
            <a:r>
              <a:rPr lang="en-US" dirty="0" smtClean="0"/>
              <a:t>Instead of putting people on different auto responders, you segment (or “tag”) subscribers based on behavior.</a:t>
            </a:r>
          </a:p>
          <a:p>
            <a:r>
              <a:rPr lang="en-US" dirty="0" smtClean="0"/>
              <a:t>Then, send those segments SUPER targeted content.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12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6479"/>
            <a:ext cx="10515600" cy="1325563"/>
          </a:xfrm>
        </p:spPr>
        <p:txBody>
          <a:bodyPr/>
          <a:lstStyle/>
          <a:p>
            <a:r>
              <a:rPr lang="en-US" b="1" dirty="0" smtClean="0"/>
              <a:t>Test Full Marketing Automation Campaigns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2213"/>
            <a:ext cx="10515600" cy="4351338"/>
          </a:xfrm>
        </p:spPr>
        <p:txBody>
          <a:bodyPr/>
          <a:lstStyle/>
          <a:p>
            <a:r>
              <a:rPr lang="en-US" dirty="0" smtClean="0"/>
              <a:t>Let me be clear about something:</a:t>
            </a:r>
          </a:p>
          <a:p>
            <a:r>
              <a:rPr lang="en-US" dirty="0" smtClean="0"/>
              <a:t>Marketing automation has a ton of potential.</a:t>
            </a:r>
          </a:p>
          <a:p>
            <a:r>
              <a:rPr lang="en-US" dirty="0" smtClean="0"/>
              <a:t>But the downside of automation is that things can get REALLY complicated REALLY quickly.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14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229" y="1027906"/>
            <a:ext cx="7815541" cy="49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5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56" y="1001373"/>
            <a:ext cx="7993765" cy="53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1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if you’re new to email marketing, focus on building your list and sending subscribers AWESOME content.</a:t>
            </a:r>
          </a:p>
          <a:p>
            <a:r>
              <a:rPr lang="en-US" dirty="0" smtClean="0"/>
              <a:t>And once you have a handle on that, set up an auto responder.</a:t>
            </a:r>
          </a:p>
          <a:p>
            <a:r>
              <a:rPr lang="en-US" dirty="0" smtClean="0"/>
              <a:t>And once you have a handle on </a:t>
            </a:r>
            <a:r>
              <a:rPr lang="en-US" i="1" dirty="0" smtClean="0"/>
              <a:t>that</a:t>
            </a:r>
            <a:r>
              <a:rPr lang="en-US" dirty="0" smtClean="0"/>
              <a:t>, use tags to segment your list into 2-3 different groups.</a:t>
            </a:r>
          </a:p>
          <a:p>
            <a:r>
              <a:rPr lang="en-US" dirty="0" smtClean="0"/>
              <a:t>Then, once you feel like you’ve completely mastered tagging, try full-on email automation.</a:t>
            </a:r>
          </a:p>
          <a:p>
            <a:r>
              <a:rPr lang="en-US" dirty="0" smtClean="0"/>
              <a:t>This means hyper-targeted messages based on opens, clicks, pages visited, past purchases, demographics, time on site, and lots more.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10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3365"/>
            <a:ext cx="10311906" cy="46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6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52" y="271918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Chapter 4: Control</a:t>
            </a:r>
            <a:br>
              <a:rPr lang="en-US" b="1" dirty="0" smtClean="0"/>
            </a:br>
            <a:r>
              <a:rPr lang="en-US" b="1" dirty="0" smtClean="0"/>
              <a:t>Track, Optimize &amp; Improve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132" y="4385945"/>
            <a:ext cx="10515600" cy="435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27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857" y="3225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NeoTech" panose="02000803040000020004" pitchFamily="50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NeoTech" panose="02000803040000020004" pitchFamily="50" charset="0"/>
              </a:rPr>
              <a:t>3-/47-/</a:t>
            </a:r>
            <a:r>
              <a:rPr lang="en-US" dirty="0" smtClean="0">
                <a:solidFill>
                  <a:schemeClr val="bg1"/>
                </a:solidFill>
                <a:latin typeface="NeoTech" panose="02000803040000020004" pitchFamily="50" charset="0"/>
              </a:rPr>
              <a:t>50 rule in E-Commerce</a:t>
            </a:r>
            <a:br>
              <a:rPr lang="en-US" dirty="0" smtClean="0">
                <a:solidFill>
                  <a:schemeClr val="bg1"/>
                </a:solidFill>
                <a:latin typeface="NeoTech" panose="02000803040000020004" pitchFamily="50" charset="0"/>
              </a:rPr>
            </a:br>
            <a:endParaRPr lang="en-US" dirty="0">
              <a:solidFill>
                <a:schemeClr val="bg1"/>
              </a:solidFill>
              <a:latin typeface="NeoTech" panose="02000803040000020004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426" y="1469164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US" sz="4000" dirty="0" smtClean="0"/>
              <a:t>3% of visitors will buy.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en-US" sz="4000" dirty="0" smtClean="0"/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US" sz="4000" dirty="0" smtClean="0"/>
              <a:t>47% of them aren’t ready to buy immediately, but intend to make a purchase sometime in the future.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en-US" sz="4000" dirty="0" smtClean="0"/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US" sz="4000" dirty="0" smtClean="0"/>
              <a:t>50% of visitors will never buy.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36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34" y="247527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Tracking</a:t>
            </a:r>
            <a:br>
              <a:rPr lang="en-US" dirty="0" smtClean="0"/>
            </a:br>
            <a:r>
              <a:rPr lang="en-US" dirty="0" smtClean="0"/>
              <a:t>Email Marketing Metrics &amp; KPI’s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268" y="4498486"/>
            <a:ext cx="10515600" cy="435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8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406" y="901297"/>
            <a:ext cx="5341188" cy="5283549"/>
          </a:xfrm>
        </p:spPr>
      </p:pic>
    </p:spTree>
    <p:extLst>
      <p:ext uri="{BB962C8B-B14F-4D97-AF65-F5344CB8AC3E}">
        <p14:creationId xmlns:p14="http://schemas.microsoft.com/office/powerpoint/2010/main" val="163913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231" y="-211650"/>
            <a:ext cx="10515600" cy="1325563"/>
          </a:xfrm>
        </p:spPr>
        <p:txBody>
          <a:bodyPr/>
          <a:lstStyle/>
          <a:p>
            <a:r>
              <a:rPr lang="en-US" dirty="0" smtClean="0"/>
              <a:t>Basic KPI’s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63" y="1445796"/>
            <a:ext cx="10945837" cy="487059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1. Delivery rate</a:t>
            </a:r>
          </a:p>
          <a:p>
            <a:pPr marL="0" indent="0">
              <a:buNone/>
            </a:pPr>
            <a:r>
              <a:rPr lang="en-US" dirty="0"/>
              <a:t>How many people actually received your e-mail?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2. Open rate</a:t>
            </a:r>
          </a:p>
          <a:p>
            <a:pPr marL="0" indent="0">
              <a:buNone/>
            </a:pPr>
            <a:r>
              <a:rPr lang="en-US" dirty="0" smtClean="0"/>
              <a:t>indicates </a:t>
            </a:r>
            <a:r>
              <a:rPr lang="en-US" dirty="0"/>
              <a:t>the percentage of sent or delivered e-mails which were actually opened.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3</a:t>
            </a:r>
            <a:r>
              <a:rPr lang="en-US" b="1" dirty="0"/>
              <a:t>. Click </a:t>
            </a:r>
            <a:r>
              <a:rPr lang="en-US" b="1" dirty="0" smtClean="0"/>
              <a:t>rate (Click Through Rate CTR)</a:t>
            </a:r>
            <a:br>
              <a:rPr lang="en-US" b="1" dirty="0" smtClean="0"/>
            </a:br>
            <a:r>
              <a:rPr lang="en-US" dirty="0" smtClean="0"/>
              <a:t>measures </a:t>
            </a:r>
            <a:r>
              <a:rPr lang="en-US" dirty="0"/>
              <a:t>the number of clicks compared to the amount of deliveries.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4-Click To open rate(CTOR)</a:t>
            </a:r>
            <a:br>
              <a:rPr lang="en-US" b="1" dirty="0" smtClean="0"/>
            </a:br>
            <a:r>
              <a:rPr lang="en-US" dirty="0" smtClean="0"/>
              <a:t>measures </a:t>
            </a:r>
            <a:r>
              <a:rPr lang="en-US" dirty="0"/>
              <a:t>the number of clicks compared to the amount </a:t>
            </a:r>
            <a:r>
              <a:rPr lang="en-US" dirty="0" smtClean="0"/>
              <a:t>of Opened Emails. 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93639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Callout 7"/>
          <p:cNvSpPr/>
          <p:nvPr/>
        </p:nvSpPr>
        <p:spPr>
          <a:xfrm>
            <a:off x="253218" y="929432"/>
            <a:ext cx="3699804" cy="100960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" y="1963729"/>
            <a:ext cx="10548333" cy="4641267"/>
          </a:xfrm>
        </p:spPr>
      </p:pic>
      <p:sp>
        <p:nvSpPr>
          <p:cNvPr id="5" name="Rectangle 4"/>
          <p:cNvSpPr/>
          <p:nvPr/>
        </p:nvSpPr>
        <p:spPr>
          <a:xfrm>
            <a:off x="6909054" y="1000294"/>
            <a:ext cx="5732536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Open Rate 10 %</a:t>
            </a:r>
            <a:b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(Opened/Delivered)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79322" y="1000294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Delivery Rate 83 %</a:t>
            </a:r>
            <a:br>
              <a:rPr lang="en-U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(Delivered/Total)</a:t>
            </a:r>
            <a:endParaRPr lang="en-US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944880" y="95412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Total 120 Email Sent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340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t="9070" r="5090" b="13140"/>
          <a:stretch/>
        </p:blipFill>
        <p:spPr>
          <a:xfrm>
            <a:off x="655963" y="1336431"/>
            <a:ext cx="10302769" cy="4501662"/>
          </a:xfrm>
        </p:spPr>
      </p:pic>
    </p:spTree>
    <p:extLst>
      <p:ext uri="{BB962C8B-B14F-4D97-AF65-F5344CB8AC3E}">
        <p14:creationId xmlns:p14="http://schemas.microsoft.com/office/powerpoint/2010/main" val="250234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0714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5- Conversion Rate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How many people actually </a:t>
            </a:r>
            <a:r>
              <a:rPr lang="en-US" dirty="0" smtClean="0"/>
              <a:t>Purchases the product or did a specific Action.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6- Bounce Rate</a:t>
            </a:r>
            <a:endParaRPr lang="en-US" b="1" dirty="0"/>
          </a:p>
          <a:p>
            <a:pPr marL="0" indent="0">
              <a:buNone/>
            </a:pPr>
            <a:r>
              <a:rPr lang="en-US" dirty="0" smtClean="0"/>
              <a:t>Indicates </a:t>
            </a:r>
            <a:r>
              <a:rPr lang="en-US" dirty="0"/>
              <a:t>the percentage </a:t>
            </a:r>
            <a:r>
              <a:rPr lang="en-US" dirty="0" smtClean="0"/>
              <a:t>of undelivered Emails.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7- Unsubscribe Rate </a:t>
            </a:r>
            <a:br>
              <a:rPr lang="en-US" b="1" dirty="0" smtClean="0"/>
            </a:br>
            <a:r>
              <a:rPr lang="en-US" dirty="0" smtClean="0"/>
              <a:t>Indicates </a:t>
            </a:r>
            <a:r>
              <a:rPr lang="en-US" dirty="0"/>
              <a:t>the percentage of </a:t>
            </a:r>
            <a:r>
              <a:rPr lang="en-US" dirty="0" smtClean="0"/>
              <a:t>unsubscribed </a:t>
            </a:r>
            <a:r>
              <a:rPr lang="en-US" dirty="0" err="1" smtClean="0"/>
              <a:t>Cutomers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90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76" y="1222337"/>
            <a:ext cx="7997145" cy="4742363"/>
          </a:xfrm>
        </p:spPr>
      </p:pic>
    </p:spTree>
    <p:extLst>
      <p:ext uri="{BB962C8B-B14F-4D97-AF65-F5344CB8AC3E}">
        <p14:creationId xmlns:p14="http://schemas.microsoft.com/office/powerpoint/2010/main" val="368111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545" y="1420240"/>
            <a:ext cx="7078972" cy="4952426"/>
          </a:xfrm>
        </p:spPr>
      </p:pic>
    </p:spTree>
    <p:extLst>
      <p:ext uri="{BB962C8B-B14F-4D97-AF65-F5344CB8AC3E}">
        <p14:creationId xmlns:p14="http://schemas.microsoft.com/office/powerpoint/2010/main" val="143310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68" y="1955409"/>
            <a:ext cx="9190664" cy="3446499"/>
          </a:xfrm>
        </p:spPr>
      </p:pic>
    </p:spTree>
    <p:extLst>
      <p:ext uri="{BB962C8B-B14F-4D97-AF65-F5344CB8AC3E}">
        <p14:creationId xmlns:p14="http://schemas.microsoft.com/office/powerpoint/2010/main" val="47875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52" y="1562135"/>
            <a:ext cx="7487455" cy="4482858"/>
          </a:xfrm>
        </p:spPr>
      </p:pic>
    </p:spTree>
    <p:extLst>
      <p:ext uri="{BB962C8B-B14F-4D97-AF65-F5344CB8AC3E}">
        <p14:creationId xmlns:p14="http://schemas.microsoft.com/office/powerpoint/2010/main" val="249787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/>
              <a:t>50</a:t>
            </a:r>
            <a:r>
              <a:rPr lang="en-US" sz="4400" b="1" dirty="0"/>
              <a:t>% of leads</a:t>
            </a:r>
            <a:r>
              <a:rPr lang="en-US" sz="4400" dirty="0"/>
              <a:t> </a:t>
            </a: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/>
              <a:t>are </a:t>
            </a:r>
            <a:r>
              <a:rPr lang="en-US" sz="4400" dirty="0"/>
              <a:t>qualified but not yet ready to buy. </a:t>
            </a:r>
            <a:endParaRPr lang="en-US" sz="4400" dirty="0" smtClean="0"/>
          </a:p>
          <a:p>
            <a:pPr marL="0" indent="0" algn="ctr">
              <a:buNone/>
            </a:pPr>
            <a:r>
              <a:rPr lang="en-US" dirty="0" smtClean="0"/>
              <a:t>(</a:t>
            </a:r>
            <a:r>
              <a:rPr lang="en-US" dirty="0"/>
              <a:t>Source: </a:t>
            </a:r>
            <a:r>
              <a:rPr lang="en-US" dirty="0" err="1"/>
              <a:t>Gleanster</a:t>
            </a:r>
            <a:r>
              <a:rPr lang="en-US" dirty="0"/>
              <a:t> Research)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71" y="3885180"/>
            <a:ext cx="2709636" cy="270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5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9" y="2006601"/>
            <a:ext cx="9720371" cy="3758406"/>
          </a:xfrm>
        </p:spPr>
      </p:pic>
    </p:spTree>
    <p:extLst>
      <p:ext uri="{BB962C8B-B14F-4D97-AF65-F5344CB8AC3E}">
        <p14:creationId xmlns:p14="http://schemas.microsoft.com/office/powerpoint/2010/main" val="131376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1193981"/>
            <a:ext cx="8248650" cy="4678976"/>
          </a:xfrm>
        </p:spPr>
      </p:pic>
    </p:spTree>
    <p:extLst>
      <p:ext uri="{BB962C8B-B14F-4D97-AF65-F5344CB8AC3E}">
        <p14:creationId xmlns:p14="http://schemas.microsoft.com/office/powerpoint/2010/main" val="354805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7" y="1393825"/>
            <a:ext cx="9948226" cy="4351338"/>
          </a:xfrm>
        </p:spPr>
      </p:pic>
    </p:spTree>
    <p:extLst>
      <p:ext uri="{BB962C8B-B14F-4D97-AF65-F5344CB8AC3E}">
        <p14:creationId xmlns:p14="http://schemas.microsoft.com/office/powerpoint/2010/main" val="215499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06" y="1267057"/>
            <a:ext cx="9540388" cy="4770194"/>
          </a:xfrm>
        </p:spPr>
      </p:pic>
    </p:spTree>
    <p:extLst>
      <p:ext uri="{BB962C8B-B14F-4D97-AF65-F5344CB8AC3E}">
        <p14:creationId xmlns:p14="http://schemas.microsoft.com/office/powerpoint/2010/main" val="126155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1690688"/>
            <a:ext cx="7189787" cy="4210968"/>
          </a:xfrm>
        </p:spPr>
      </p:pic>
    </p:spTree>
    <p:extLst>
      <p:ext uri="{BB962C8B-B14F-4D97-AF65-F5344CB8AC3E}">
        <p14:creationId xmlns:p14="http://schemas.microsoft.com/office/powerpoint/2010/main" val="284916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74" y="1830388"/>
            <a:ext cx="8384101" cy="3795711"/>
          </a:xfrm>
        </p:spPr>
      </p:pic>
    </p:spTree>
    <p:extLst>
      <p:ext uri="{BB962C8B-B14F-4D97-AF65-F5344CB8AC3E}">
        <p14:creationId xmlns:p14="http://schemas.microsoft.com/office/powerpoint/2010/main" val="103344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253" y="4034252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02435" y="2968045"/>
            <a:ext cx="10515600" cy="1325563"/>
          </a:xfrm>
        </p:spPr>
        <p:txBody>
          <a:bodyPr/>
          <a:lstStyle/>
          <a:p>
            <a:r>
              <a:rPr lang="en-US" b="1" dirty="0" smtClean="0"/>
              <a:t>How to Get Higher Open Rates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1833" y="11237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How to Improve Email Deliverability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39440" y="52157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Advanced Email Optimization Tactics</a:t>
            </a:r>
            <a:br>
              <a:rPr lang="en-US" b="1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65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0908" y="-166884"/>
            <a:ext cx="10515600" cy="1325563"/>
          </a:xfrm>
        </p:spPr>
        <p:txBody>
          <a:bodyPr/>
          <a:lstStyle/>
          <a:p>
            <a:r>
              <a:rPr lang="en-US" b="1" dirty="0" smtClean="0"/>
              <a:t>How to Get Higher Open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DON’T recommend scheduling newsletters for first thing in the morning.</a:t>
            </a:r>
          </a:p>
          <a:p>
            <a:r>
              <a:rPr lang="en-US" dirty="0" smtClean="0"/>
              <a:t>Otherwise, your message gets buried in someone’s crowded inbox.</a:t>
            </a:r>
          </a:p>
          <a:p>
            <a:r>
              <a:rPr lang="en-US" dirty="0" smtClean="0"/>
              <a:t>Instead, send your emails out when your subscribers’ inboxes are empty. This is usually late morning or early afternoon</a:t>
            </a:r>
          </a:p>
          <a:p>
            <a:endParaRPr lang="en-US" dirty="0"/>
          </a:p>
          <a:p>
            <a:r>
              <a:rPr lang="en-US" dirty="0" smtClean="0"/>
              <a:t>There’s no “best time to send an email” that works for everyone.</a:t>
            </a:r>
          </a:p>
          <a:p>
            <a:r>
              <a:rPr lang="en-US" dirty="0" smtClean="0"/>
              <a:t>You need to test different send times to see which times get the highest open rates for you.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9700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1-Optimize Your Send Time</a:t>
            </a:r>
            <a:br>
              <a:rPr lang="en-US" b="1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9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847" y="712886"/>
            <a:ext cx="10515600" cy="1325563"/>
          </a:xfrm>
        </p:spPr>
        <p:txBody>
          <a:bodyPr/>
          <a:lstStyle/>
          <a:p>
            <a:r>
              <a:rPr lang="en-US" b="1" dirty="0" smtClean="0"/>
              <a:t>2-Send People a GREAT Welcome Email</a:t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14" y="1624702"/>
            <a:ext cx="7920666" cy="5233298"/>
          </a:xfrm>
        </p:spPr>
      </p:pic>
    </p:spTree>
    <p:extLst>
      <p:ext uri="{BB962C8B-B14F-4D97-AF65-F5344CB8AC3E}">
        <p14:creationId xmlns:p14="http://schemas.microsoft.com/office/powerpoint/2010/main" val="274275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30" y="1825625"/>
            <a:ext cx="9625739" cy="396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7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286" y="0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NeoTech" panose="02000803040000020004" pitchFamily="50" charset="0"/>
              </a:rPr>
              <a:t>Does Email Marketing Still Work?</a:t>
            </a:r>
            <a:br>
              <a:rPr lang="en-US" b="1" dirty="0" smtClean="0">
                <a:solidFill>
                  <a:schemeClr val="bg1"/>
                </a:solidFill>
                <a:latin typeface="NeoTech" panose="02000803040000020004" pitchFamily="50" charset="0"/>
              </a:rPr>
            </a:br>
            <a:endParaRPr lang="en-US" dirty="0">
              <a:solidFill>
                <a:schemeClr val="bg1"/>
              </a:solidFill>
              <a:latin typeface="NeoTech" panose="02000803040000020004" pitchFamily="50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1248" y="1463752"/>
            <a:ext cx="10515600" cy="4351338"/>
          </a:xfrm>
        </p:spPr>
        <p:txBody>
          <a:bodyPr/>
          <a:lstStyle/>
          <a:p>
            <a:r>
              <a:rPr lang="en-US" dirty="0" smtClean="0"/>
              <a:t>why email marketing still works GREAT.</a:t>
            </a:r>
          </a:p>
          <a:p>
            <a:r>
              <a:rPr lang="en-US" dirty="0" smtClean="0"/>
              <a:t>The average email subscriber is worth $37.66 (Source: </a:t>
            </a:r>
            <a:r>
              <a:rPr lang="en-US" dirty="0" smtClean="0">
                <a:hlinkClick r:id="rId2" tooltip="The average email subscriber is worth $37.66"/>
              </a:rPr>
              <a:t>DMA</a:t>
            </a:r>
            <a:r>
              <a:rPr lang="en-US" dirty="0" smtClean="0"/>
              <a:t>).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91" y="2859316"/>
            <a:ext cx="5459775" cy="3512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61401" y="6488668"/>
            <a:ext cx="607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DMA: Direct Marketing Association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27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658" y="892058"/>
            <a:ext cx="6750921" cy="5316351"/>
          </a:xfrm>
        </p:spPr>
      </p:pic>
    </p:spTree>
    <p:extLst>
      <p:ext uri="{BB962C8B-B14F-4D97-AF65-F5344CB8AC3E}">
        <p14:creationId xmlns:p14="http://schemas.microsoft.com/office/powerpoint/2010/main" val="289469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003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3-Follow “The 80/20 Rule” of Email Content</a:t>
            </a:r>
            <a:br>
              <a:rPr lang="en-US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80/20 Rule of Email Content is simple:</a:t>
            </a:r>
            <a:br>
              <a:rPr lang="en-US" dirty="0" smtClean="0"/>
            </a:br>
            <a:r>
              <a:rPr lang="en-US" dirty="0" smtClean="0"/>
              <a:t>80% of your emails should provide value.</a:t>
            </a:r>
            <a:br>
              <a:rPr lang="en-US" dirty="0" smtClean="0"/>
            </a:br>
            <a:r>
              <a:rPr lang="en-US" dirty="0" smtClean="0"/>
              <a:t>And 20% should pitch your products and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86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294" y="811615"/>
            <a:ext cx="10515600" cy="1325563"/>
          </a:xfrm>
        </p:spPr>
        <p:txBody>
          <a:bodyPr/>
          <a:lstStyle/>
          <a:p>
            <a:r>
              <a:rPr lang="en-US" b="1" dirty="0" smtClean="0"/>
              <a:t>4-Optimize For Gmail’s Preview Snippet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someone’s deciding whether or not to open an email, they look at three things:</a:t>
            </a:r>
          </a:p>
          <a:p>
            <a:r>
              <a:rPr lang="en-US" dirty="0" smtClean="0"/>
              <a:t>The subject line</a:t>
            </a:r>
          </a:p>
          <a:p>
            <a:r>
              <a:rPr lang="en-US" dirty="0" smtClean="0"/>
              <a:t>The sender</a:t>
            </a:r>
          </a:p>
          <a:p>
            <a:r>
              <a:rPr lang="en-US" dirty="0" smtClean="0"/>
              <a:t>The message preview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257" y="2448732"/>
            <a:ext cx="6499730" cy="42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1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19" y="1478072"/>
            <a:ext cx="7701961" cy="4599171"/>
          </a:xfrm>
        </p:spPr>
      </p:pic>
    </p:spTree>
    <p:extLst>
      <p:ext uri="{BB962C8B-B14F-4D97-AF65-F5344CB8AC3E}">
        <p14:creationId xmlns:p14="http://schemas.microsoft.com/office/powerpoint/2010/main" val="40664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1" y="1955872"/>
            <a:ext cx="11837343" cy="296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829356"/>
            <a:ext cx="10515600" cy="1325563"/>
          </a:xfrm>
        </p:spPr>
        <p:txBody>
          <a:bodyPr/>
          <a:lstStyle/>
          <a:p>
            <a:r>
              <a:rPr lang="en-US" b="1" dirty="0" smtClean="0"/>
              <a:t>How to Improve Email Deliverability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658" y="4154919"/>
            <a:ext cx="10515600" cy="435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87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839" y="932324"/>
            <a:ext cx="10515600" cy="1325563"/>
          </a:xfrm>
        </p:spPr>
        <p:txBody>
          <a:bodyPr/>
          <a:lstStyle/>
          <a:p>
            <a:r>
              <a:rPr lang="en-US" b="1" dirty="0" smtClean="0"/>
              <a:t>1- Delete Non-Openers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93954" y="2257887"/>
            <a:ext cx="10764485" cy="453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 smtClean="0">
                <a:latin typeface="Arial" panose="020B0604020202020204" pitchFamily="34" charset="0"/>
              </a:rPr>
              <a:t>Something </a:t>
            </a:r>
            <a:r>
              <a:rPr lang="en-US" altLang="en-US" dirty="0">
                <a:latin typeface="Arial" panose="020B0604020202020204" pitchFamily="34" charset="0"/>
              </a:rPr>
              <a:t>I’d been putting off for months: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</a:rPr>
              <a:t>List hygiene.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</a:rPr>
              <a:t>In other words: deleting unengaged subscribers.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</a:rPr>
              <a:t>I had to try it. I couldn’t let my open rates continue to freefall.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</a:rPr>
              <a:t>So I logged into </a:t>
            </a:r>
            <a:r>
              <a:rPr lang="en-US" altLang="en-US" dirty="0" err="1" smtClean="0">
                <a:latin typeface="Arial" panose="020B0604020202020204" pitchFamily="34" charset="0"/>
              </a:rPr>
              <a:t>mailchimp</a:t>
            </a:r>
            <a:r>
              <a:rPr lang="en-US" altLang="en-US" dirty="0" smtClean="0">
                <a:latin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</a:rPr>
              <a:t>and deleted any subscriber that hadn’t opened an email in the last 4 months.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  <a:p>
            <a:r>
              <a:rPr lang="en-US" dirty="0" smtClean="0"/>
              <a:t>A few weeks later my open rates shot up like a </a:t>
            </a:r>
            <a:r>
              <a:rPr lang="en-US" dirty="0" err="1" smtClean="0"/>
              <a:t>rocketship</a:t>
            </a:r>
            <a:endParaRPr 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2" descr="Low open rate"/>
          <p:cNvSpPr>
            <a:spLocks noChangeAspect="1" noChangeArrowheads="1"/>
          </p:cNvSpPr>
          <p:nvPr/>
        </p:nvSpPr>
        <p:spPr bwMode="auto">
          <a:xfrm>
            <a:off x="341554" y="310060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0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3088"/>
            <a:ext cx="10515600" cy="1325563"/>
          </a:xfrm>
        </p:spPr>
        <p:txBody>
          <a:bodyPr/>
          <a:lstStyle/>
          <a:p>
            <a:r>
              <a:rPr lang="en-US" b="1" dirty="0" smtClean="0"/>
              <a:t>2-Keep Spam Complaints Low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857" y="1659497"/>
            <a:ext cx="6624918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Email services like Gmail, Yahoo and Outlook take spam complaints VERY seriously.</a:t>
            </a:r>
          </a:p>
          <a:p>
            <a:r>
              <a:rPr lang="en-US" dirty="0" smtClean="0"/>
              <a:t>As they should.</a:t>
            </a:r>
          </a:p>
          <a:p>
            <a:r>
              <a:rPr lang="en-US" dirty="0" smtClean="0"/>
              <a:t>If lots of people are marking your emails as spam, it sends a clear message that people don’t want to read your emails.</a:t>
            </a:r>
          </a:p>
          <a:p>
            <a:r>
              <a:rPr lang="en-US" dirty="0" smtClean="0"/>
              <a:t>.</a:t>
            </a:r>
          </a:p>
          <a:p>
            <a:r>
              <a:rPr lang="en-US" dirty="0" smtClean="0"/>
              <a:t>Tips that have helped my spam complaint rate stay insanely low (approximately 10 complaints per 100k emails):</a:t>
            </a:r>
          </a:p>
          <a:p>
            <a:endParaRPr lang="en-US" dirty="0"/>
          </a:p>
          <a:p>
            <a:r>
              <a:rPr lang="en-US" dirty="0" smtClean="0"/>
              <a:t>First, make it REALLY easy to unsubscribe.</a:t>
            </a:r>
          </a:p>
          <a:p>
            <a:r>
              <a:rPr lang="en-US" dirty="0" smtClean="0"/>
              <a:t>If you make someone hunt for an unsubscribe link, they’re going to give up and hit the spam button instead.</a:t>
            </a:r>
          </a:p>
          <a:p>
            <a:r>
              <a:rPr lang="en-US" dirty="0" smtClean="0"/>
              <a:t>Instead, make your unsubscribe link super obvious: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039" y="2858450"/>
            <a:ext cx="5183961" cy="302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4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724" y="0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249" y="1505243"/>
            <a:ext cx="10678551" cy="4671720"/>
          </a:xfrm>
        </p:spPr>
        <p:txBody>
          <a:bodyPr>
            <a:normAutofit/>
          </a:bodyPr>
          <a:lstStyle/>
          <a:p>
            <a:r>
              <a:rPr lang="en-US" dirty="0" smtClean="0"/>
              <a:t>Second, don’t send a bazillion emails.</a:t>
            </a:r>
          </a:p>
          <a:p>
            <a:r>
              <a:rPr lang="en-US" dirty="0" smtClean="0"/>
              <a:t>The fact is, most people hit “Spam” out of frustration.</a:t>
            </a:r>
          </a:p>
          <a:p>
            <a:r>
              <a:rPr lang="en-US" dirty="0" smtClean="0"/>
              <a:t>(Especially for newsletters that they signed up for)</a:t>
            </a:r>
          </a:p>
          <a:p>
            <a:r>
              <a:rPr lang="en-US" dirty="0" smtClean="0"/>
              <a:t>And nothing frustrates people more than a non-stop barrage of emails.</a:t>
            </a:r>
          </a:p>
          <a:p>
            <a:r>
              <a:rPr lang="en-US" dirty="0" smtClean="0"/>
              <a:t>So if you send more than one email per week, consider condensing that content into a single, weekly email.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63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(Note: There are exceptions to this rule. For example: you may want to send 5 emails in 5 days for a big promotion or limited-time product launch. Just don’t make daily emails a habit unless that’s what people signed up for)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69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16009</TotalTime>
  <Words>2102</Words>
  <Application>Microsoft Office PowerPoint</Application>
  <PresentationFormat>Widescreen</PresentationFormat>
  <Paragraphs>285</Paragraphs>
  <Slides>109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5" baseType="lpstr">
      <vt:lpstr>Arial</vt:lpstr>
      <vt:lpstr>Calibri</vt:lpstr>
      <vt:lpstr>Calibri Light</vt:lpstr>
      <vt:lpstr>NeoTech</vt:lpstr>
      <vt:lpstr>Wingdings</vt:lpstr>
      <vt:lpstr>Office Theme</vt:lpstr>
      <vt:lpstr>Email Marketing  Course</vt:lpstr>
      <vt:lpstr>Email Marketing Plan Course</vt:lpstr>
      <vt:lpstr>Chapter 1: Why Email Marketing ? Introduction &amp; Important Statistics</vt:lpstr>
      <vt:lpstr>Email Marketing Definition</vt:lpstr>
      <vt:lpstr>Timeline &amp; Evolution of Email Marketing</vt:lpstr>
      <vt:lpstr>New Email Marketing techniques</vt:lpstr>
      <vt:lpstr> 3-/47-/50 rule in E-Commerce </vt:lpstr>
      <vt:lpstr>PowerPoint Presentation</vt:lpstr>
      <vt:lpstr>Does Email Marketing Still Work? </vt:lpstr>
      <vt:lpstr>Email Marketing ROI</vt:lpstr>
      <vt:lpstr>PowerPoint Presentation</vt:lpstr>
      <vt:lpstr>PowerPoint Presentation</vt:lpstr>
      <vt:lpstr>Email Converts REALLY Well</vt:lpstr>
      <vt:lpstr>PowerPoint Presentation</vt:lpstr>
      <vt:lpstr>PowerPoint Presentation</vt:lpstr>
      <vt:lpstr>Marketing Messages via Email </vt:lpstr>
      <vt:lpstr>PowerPoint Presentation</vt:lpstr>
      <vt:lpstr>E-Mail vs Social Media</vt:lpstr>
      <vt:lpstr>PowerPoint Presentation</vt:lpstr>
      <vt:lpstr>Healthy Email List</vt:lpstr>
      <vt:lpstr>Email Lists could be :</vt:lpstr>
      <vt:lpstr>PowerPoint Presentation</vt:lpstr>
      <vt:lpstr>PowerPoint Presentation</vt:lpstr>
      <vt:lpstr>Drip Campaign</vt:lpstr>
      <vt:lpstr>Email Marketing Plan</vt:lpstr>
      <vt:lpstr>Chapter 2: Email Marketing Strategy </vt:lpstr>
      <vt:lpstr>1-Build New Email List</vt:lpstr>
      <vt:lpstr>1-Build New Email List</vt:lpstr>
      <vt:lpstr>Build a new Email List</vt:lpstr>
      <vt:lpstr> </vt:lpstr>
      <vt:lpstr> </vt:lpstr>
      <vt:lpstr>PowerPoint Presentation</vt:lpstr>
      <vt:lpstr>PowerPoint Presentation</vt:lpstr>
      <vt:lpstr>PowerPoint Presentation</vt:lpstr>
      <vt:lpstr>2-Create Lead Magnet</vt:lpstr>
      <vt:lpstr>Create Lead Magnets </vt:lpstr>
      <vt:lpstr>PowerPoint Presentation</vt:lpstr>
      <vt:lpstr>PowerPoint Presentation</vt:lpstr>
      <vt:lpstr>How to find your lead magnet</vt:lpstr>
      <vt:lpstr>Lead Magnet Example</vt:lpstr>
      <vt:lpstr>PowerPoint Presentation</vt:lpstr>
      <vt:lpstr>3-Email Content Plan (Email Sequence (Drip Campaign) &amp; Email Types, )  </vt:lpstr>
      <vt:lpstr>Email Sequence (Drip Campaign)</vt:lpstr>
      <vt:lpstr>PowerPoint Presentation</vt:lpstr>
      <vt:lpstr>PowerPoint Presentation</vt:lpstr>
      <vt:lpstr>Drip Campaign Example</vt:lpstr>
      <vt:lpstr>PowerPoint Presentation</vt:lpstr>
      <vt:lpstr>Email Types</vt:lpstr>
      <vt:lpstr> </vt:lpstr>
      <vt:lpstr>Email Types </vt:lpstr>
      <vt:lpstr>Important Hint: The P.S. Note </vt:lpstr>
      <vt:lpstr>Email Types </vt:lpstr>
      <vt:lpstr> </vt:lpstr>
      <vt:lpstr>Chapter 3:Tactics &amp; Actions Email Marketing Software &amp; Automation </vt:lpstr>
      <vt:lpstr>Email Marketing Software </vt:lpstr>
      <vt:lpstr>Email Marketing Software </vt:lpstr>
      <vt:lpstr>MailChimp Email Software</vt:lpstr>
      <vt:lpstr>PowerPoint Presentation</vt:lpstr>
      <vt:lpstr>Marketing Automation 101 </vt:lpstr>
      <vt:lpstr>How to Create Awesome Auto responder Sequences </vt:lpstr>
      <vt:lpstr>PowerPoint Presentation</vt:lpstr>
      <vt:lpstr>PowerPoint Presentation</vt:lpstr>
      <vt:lpstr>Set Up Segmentation </vt:lpstr>
      <vt:lpstr>Test Full Marketing Automation Campaigns </vt:lpstr>
      <vt:lpstr>PowerPoint Presentation</vt:lpstr>
      <vt:lpstr>PowerPoint Presentation</vt:lpstr>
      <vt:lpstr>PowerPoint Presentation</vt:lpstr>
      <vt:lpstr>PowerPoint Presentation</vt:lpstr>
      <vt:lpstr>Chapter 4: Control Track, Optimize &amp; Improve </vt:lpstr>
      <vt:lpstr>Tracking Email Marketing Metrics &amp; KPI’s</vt:lpstr>
      <vt:lpstr>PowerPoint Presentation</vt:lpstr>
      <vt:lpstr>Basic KPI’s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Get Higher Open Rates</vt:lpstr>
      <vt:lpstr>How to Get Higher Open Rates</vt:lpstr>
      <vt:lpstr>2-Send People a GREAT Welcome Email </vt:lpstr>
      <vt:lpstr>PowerPoint Presentation</vt:lpstr>
      <vt:lpstr>PowerPoint Presentation</vt:lpstr>
      <vt:lpstr>3-Follow “The 80/20 Rule” of Email Content  </vt:lpstr>
      <vt:lpstr>4-Optimize For Gmail’s Preview Snippet </vt:lpstr>
      <vt:lpstr>PowerPoint Presentation</vt:lpstr>
      <vt:lpstr>PowerPoint Presentation</vt:lpstr>
      <vt:lpstr>How to Improve Email Deliverability </vt:lpstr>
      <vt:lpstr>1- Delete Non-Openers </vt:lpstr>
      <vt:lpstr>2-Keep Spam Complaints Low </vt:lpstr>
      <vt:lpstr>PowerPoint Presentation</vt:lpstr>
      <vt:lpstr>PowerPoint Presentation</vt:lpstr>
      <vt:lpstr>Advanced Email Optimization Tactics </vt:lpstr>
      <vt:lpstr>Try Text Email Layouts </vt:lpstr>
      <vt:lpstr>PowerPoint Presentation</vt:lpstr>
      <vt:lpstr>Keep Things Personal </vt:lpstr>
      <vt:lpstr>One CTA Per Email </vt:lpstr>
      <vt:lpstr>Use 15px+ Font </vt:lpstr>
      <vt:lpstr>PowerPoint Presentation</vt:lpstr>
      <vt:lpstr>PowerPoint Presentation</vt:lpstr>
      <vt:lpstr>General Copywriting tips</vt:lpstr>
      <vt:lpstr>Chapter 5 (Bonus Chapter)  Mailchimp Software Step by Step Guide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Email Marketing Fundamentals</dc:title>
  <dc:creator>Windows User</dc:creator>
  <cp:lastModifiedBy>Windows User</cp:lastModifiedBy>
  <cp:revision>64</cp:revision>
  <dcterms:created xsi:type="dcterms:W3CDTF">2020-01-15T15:53:59Z</dcterms:created>
  <dcterms:modified xsi:type="dcterms:W3CDTF">2020-03-30T13:40:04Z</dcterms:modified>
</cp:coreProperties>
</file>